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300" r:id="rId5"/>
    <p:sldId id="301" r:id="rId6"/>
    <p:sldId id="288" r:id="rId7"/>
    <p:sldId id="289" r:id="rId8"/>
    <p:sldId id="302" r:id="rId9"/>
    <p:sldId id="303" r:id="rId10"/>
    <p:sldId id="291" r:id="rId11"/>
    <p:sldId id="304" r:id="rId12"/>
    <p:sldId id="292" r:id="rId13"/>
    <p:sldId id="305" r:id="rId14"/>
    <p:sldId id="293" r:id="rId15"/>
    <p:sldId id="306" r:id="rId16"/>
    <p:sldId id="294" r:id="rId1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FFFFFF"/>
    <a:srgbClr val="002060"/>
    <a:srgbClr val="B0C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9" autoAdjust="0"/>
    <p:restoredTop sz="89138" autoAdjust="0"/>
  </p:normalViewPr>
  <p:slideViewPr>
    <p:cSldViewPr snapToGrid="0">
      <p:cViewPr varScale="1">
        <p:scale>
          <a:sx n="83" d="100"/>
          <a:sy n="83" d="100"/>
        </p:scale>
        <p:origin x="40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FB30E-04B3-4DC8-A101-948C40957303}" type="datetimeFigureOut">
              <a:rPr lang="zh-TW" altLang="en-US" smtClean="0"/>
              <a:t>2023/9/25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2FB363-C211-4B41-A141-D489E04D438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16998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우선적으로 </a:t>
            </a:r>
            <a:r>
              <a:rPr lang="en-US" altLang="ko-KR" dirty="0"/>
              <a:t>attention</a:t>
            </a:r>
            <a:r>
              <a:rPr lang="ko-KR" altLang="en-US" dirty="0"/>
              <a:t>이 컴퓨터 비전에도 쓰인다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크기 </a:t>
            </a:r>
            <a:r>
              <a:rPr lang="en-US" altLang="ko-KR" dirty="0"/>
              <a:t>channel, spatial</a:t>
            </a:r>
            <a:r>
              <a:rPr lang="ko-KR" altLang="en-US" dirty="0"/>
              <a:t>로 나누고</a:t>
            </a:r>
            <a:endParaRPr lang="en-US" altLang="ko-KR" dirty="0"/>
          </a:p>
          <a:p>
            <a:r>
              <a:rPr lang="ko-KR" altLang="en-US" dirty="0"/>
              <a:t>잴 대표적으로는 </a:t>
            </a:r>
            <a:r>
              <a:rPr lang="en-US" altLang="ko-KR" dirty="0"/>
              <a:t>senet </a:t>
            </a:r>
            <a:r>
              <a:rPr lang="ko-KR" altLang="en-US" dirty="0"/>
              <a:t>이있다 </a:t>
            </a:r>
            <a:endParaRPr lang="en-US" altLang="ko-KR" dirty="0"/>
          </a:p>
          <a:p>
            <a:r>
              <a:rPr lang="ko-KR" altLang="en-US" dirty="0"/>
              <a:t>장단점 설명하고</a:t>
            </a:r>
            <a:endParaRPr lang="en-US" altLang="ko-KR" dirty="0"/>
          </a:p>
          <a:p>
            <a:r>
              <a:rPr lang="ko-KR" altLang="en-US" dirty="0"/>
              <a:t>단점을 해결한 </a:t>
            </a:r>
            <a:r>
              <a:rPr lang="en-US" altLang="ko-KR" dirty="0"/>
              <a:t>xxx</a:t>
            </a:r>
            <a:r>
              <a:rPr lang="ko-KR" altLang="en-US" dirty="0"/>
              <a:t>들이 있다</a:t>
            </a:r>
            <a:r>
              <a:rPr lang="en-US" altLang="ko-KR" dirty="0"/>
              <a:t>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2FB363-C211-4B41-A141-D489E04D4380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6858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하지만 여전히 두가지 문제가 존재한다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첫째 어떻게 효율적으로 다양한 스케일의 피처 맵에서 공간 정보를 효율적으로 활용 하여 정보를 더 풍부하게 할것인가</a:t>
            </a:r>
            <a:endParaRPr lang="en-US" altLang="ko-KR" dirty="0"/>
          </a:p>
          <a:p>
            <a:r>
              <a:rPr lang="ko-KR" altLang="en-US" dirty="0"/>
              <a:t>둘째는 채널 또는 공간 어텐션의 지역 정보는 효과적으로 얻을 수 있다 해도 어떻게 멀리 떨어져 있는 피처 간의 상호 작용을 할것인가이다</a:t>
            </a:r>
            <a:r>
              <a:rPr lang="en-US" altLang="ko-KR" dirty="0"/>
              <a:t>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2FB363-C211-4B41-A141-D489E04D4380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6567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Psa</a:t>
            </a:r>
            <a:r>
              <a:rPr lang="ko-KR" altLang="en-US" dirty="0"/>
              <a:t>의 장점들 소개</a:t>
            </a:r>
            <a:endParaRPr lang="en-US" altLang="ko-KR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2FB363-C211-4B41-A141-D489E04D4380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64460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각각의 모델들 간단하게 소개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2FB363-C211-4B41-A141-D489E04D4380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84770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b="0" i="0" dirty="0">
                <a:solidFill>
                  <a:srgbClr val="D1D5DB"/>
                </a:solidFill>
                <a:effectLst/>
                <a:latin typeface="Söhne"/>
              </a:rPr>
              <a:t>Yi</a:t>
            </a:r>
            <a:r>
              <a:rPr lang="ko-KR" altLang="en-US" b="0" i="0" dirty="0">
                <a:solidFill>
                  <a:srgbClr val="D1D5DB"/>
                </a:solidFill>
                <a:effectLst/>
                <a:latin typeface="Söhne"/>
              </a:rPr>
              <a:t>는 다중 스케일 채널별 어텐션 가중치로 얻은 피처 맵을 나타냅니다</a:t>
            </a:r>
            <a:endParaRPr lang="en-US" altLang="ko-KR" b="0" i="0" dirty="0">
              <a:solidFill>
                <a:srgbClr val="D1D5DB"/>
              </a:solidFill>
              <a:effectLst/>
              <a:latin typeface="Söhne"/>
            </a:endParaRPr>
          </a:p>
          <a:p>
            <a:r>
              <a:rPr lang="ko-KR" altLang="en-US" b="0" i="0" dirty="0">
                <a:solidFill>
                  <a:srgbClr val="D1D5DB"/>
                </a:solidFill>
                <a:effectLst/>
                <a:latin typeface="Söhne"/>
              </a:rPr>
              <a:t>이어붙임 연산자</a:t>
            </a:r>
            <a:r>
              <a:rPr lang="en-US" altLang="ko-KR" b="0" i="0" dirty="0">
                <a:solidFill>
                  <a:srgbClr val="D1D5DB"/>
                </a:solidFill>
                <a:effectLst/>
                <a:latin typeface="Söhne"/>
              </a:rPr>
              <a:t>(concatenation operator)</a:t>
            </a:r>
            <a:r>
              <a:rPr lang="ko-KR" altLang="en-US" b="0" i="0" dirty="0">
                <a:solidFill>
                  <a:srgbClr val="D1D5DB"/>
                </a:solidFill>
                <a:effectLst/>
                <a:latin typeface="Söhne"/>
              </a:rPr>
              <a:t>는 원래 피처 맵의 정보를 파괴하지 않으면서 피처 표현을 완전하게 유지할 수 있기 때문에 덧셈보다 더 효과적입니다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2FB363-C211-4B41-A141-D489E04D4380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44494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2FB363-C211-4B41-A141-D489E04D4380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90009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2FB363-C211-4B41-A141-D489E04D4380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29700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94C6F5-5320-F780-EF2D-430F6194C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5CDA0074-DA9A-E61C-6EB8-2160148F5C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B3D5BA8-2CC2-B0E1-492B-5AA7E5582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CCE77-3335-4155-972B-E8EF75826083}" type="datetime1">
              <a:rPr lang="zh-TW" altLang="en-US" smtClean="0"/>
              <a:t>2023/9/25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14FB651-D278-0C56-CC9B-BEB3B7937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BE43071-34D0-4733-E50B-5900F16CA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233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F3CBD7-A6CB-7F72-73ED-5AC88F039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FE3BCDDF-1BE0-0ABF-1270-2207C398ED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B4B410C-5E1E-69B7-13CC-4C17FE3E0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FEBA4-9317-4418-AF0D-32C0889751FB}" type="datetime1">
              <a:rPr lang="zh-TW" altLang="en-US" smtClean="0"/>
              <a:t>2023/9/25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6F8E3DA-2113-BB45-07F5-FB46852D2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6859A12-86FE-D4F2-2FF3-E0E8AF179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52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0114BE0-EA08-77A5-C8CF-DFFDF851F7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49FC472F-C36B-1ED7-3E80-ADCF5BE1C7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B344B49-7A87-6AE5-DA7F-76148D5FD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82A7-B21C-4A4D-ACA0-A923149D1C39}" type="datetime1">
              <a:rPr lang="zh-TW" altLang="en-US" smtClean="0"/>
              <a:t>2023/9/25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266223-E1F6-3AA3-9CE0-B8A90B8F4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B80F8D7-CA40-2110-D889-5A662C393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7529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5BE29BA-AB87-B081-0386-634EF1CAB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A0F74D4-8C10-6A12-B7DD-9E19B7A7C5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DA1B8FF-6C28-8380-9DBE-B934647B2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EC07C-6317-47A8-A814-B362E3567E82}" type="datetime1">
              <a:rPr lang="zh-TW" altLang="en-US" smtClean="0"/>
              <a:t>2023/9/25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1F90F37-FCB4-507B-12F9-BB3AC0BCD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2CACA56-24D0-91EC-2C2C-6F92DC9E3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3956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740665-D740-5620-EDB0-A8F9071FB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8E5E509-9908-7CAB-3470-908D4999D5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988E707-62D5-315B-FB80-5ACE5597E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B39D9-6FC1-4319-AEA5-0A9C66095FA0}" type="datetime1">
              <a:rPr lang="zh-TW" altLang="en-US" smtClean="0"/>
              <a:t>2023/9/25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FEF9DB3-7A65-3E47-9D0E-A65A56298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5F1D3CD-3520-8657-49A8-64678537A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7919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23AC10-031C-375A-CBF5-4364E2F3D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D279388-6AB9-0DDC-BDD8-FDA62F1D3A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24FB8BE-4D28-34FC-9719-8A2C39BCC0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A84E17D-5AD3-25F3-8383-E62CBDC73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0E24-4E7F-4DC5-81C3-9A7F94F11950}" type="datetime1">
              <a:rPr lang="zh-TW" altLang="en-US" smtClean="0"/>
              <a:t>2023/9/25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CD4BD0D4-BE61-9FE6-C436-EFDDB64CD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0A1898D-7ED9-523A-D686-53992F729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1350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9244E94-29C7-DD36-8FCF-9651A0D08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910243-3DC7-43B2-DAC0-7B895E5353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94F88B4-2206-01AE-F9A6-5CF701B163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C10D579-A3FC-C45A-C61A-6BC2E200E9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2A48E604-0AE6-928F-2532-722623B3EC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5B656026-D092-B412-96C8-33963C9E3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1A128-207F-465F-9BEE-52CA171D51B7}" type="datetime1">
              <a:rPr lang="zh-TW" altLang="en-US" smtClean="0"/>
              <a:t>2023/9/25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78A34D4-8F64-A40F-BE92-09EAC529B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DBA8B518-9871-B06E-D38A-B0E9A4E0B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4477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B4769B-2562-281A-2EC8-70AA62671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E9235ADF-5CAE-706B-5F4A-C5BF43F1C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34C42-DF25-45AF-8CD7-3D4D6CCA5A72}" type="datetime1">
              <a:rPr lang="zh-TW" altLang="en-US" smtClean="0"/>
              <a:t>2023/9/25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C2414B6D-7031-02B0-E5CF-89C557BC4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32BDFDC-E35B-C066-E056-2B39F5755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8526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F578F5EF-A9EC-1292-BA31-C0C29ADB4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6EB5E-F767-42B1-826E-18FDDD767F43}" type="datetime1">
              <a:rPr lang="zh-TW" altLang="en-US" smtClean="0"/>
              <a:t>2023/9/25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DDAD71C-7835-5358-9953-2ECC53112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E81E30B-158E-84F6-55B8-D5E163C69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4524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FDCD8FC-E740-9B87-D9A7-5E429B0E6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B500BBF-BFEB-3DC6-0E3E-EA9659991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0067D5-C04F-2283-9340-357EAC9F68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DB01668-A024-F993-C88D-4D80A8CB1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39241-CC69-475F-8C32-C4D9AAC3518B}" type="datetime1">
              <a:rPr lang="zh-TW" altLang="en-US" smtClean="0"/>
              <a:t>2023/9/25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9ADD6DD-F84D-BF83-AF04-9B3A7276A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F6BE191-1DAD-8A31-12B5-99DB63B8B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92409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51A4843-679C-CB77-0EB2-577EA133C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CE46AF4B-8EFD-96A8-2520-26FA960205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280D4C0-EB16-3F90-B272-6DBE220139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411CC2B-46EA-C7A4-FC31-0B01407B6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BDC32-8C5C-43A6-B8C6-3D1F3532BDDB}" type="datetime1">
              <a:rPr lang="zh-TW" altLang="en-US" smtClean="0"/>
              <a:t>2023/9/25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9575E9AF-EAE9-3867-12E4-DD47290E0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FD8DE56-497F-8D38-9D98-161B133A8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8432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B45A94C4-DE74-C811-005C-FED6FB9D20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680DE4F-BEEF-73F2-9537-4A99945911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3F18D66-54E4-1DE0-9623-64F2FB10D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1C20B-5927-4B0B-BF74-53C3540B84F9}" type="datetime1">
              <a:rPr lang="zh-TW" altLang="en-US" smtClean="0"/>
              <a:t>2023/9/25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8AC4D3B-7EDE-C336-B9C2-B483B99A9B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B0F7313-313E-5AB4-7BA1-FCA2E6CE2D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AA94E-B4FE-4D60-A63D-3F4D7A7216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2796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1.pn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7455" y="6557649"/>
            <a:ext cx="11237091" cy="300351"/>
            <a:chOff x="0" y="0"/>
            <a:chExt cx="5701783" cy="152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701783" cy="152400"/>
            </a:xfrm>
            <a:custGeom>
              <a:avLst/>
              <a:gdLst/>
              <a:ahLst/>
              <a:cxnLst/>
              <a:rect l="l" t="t" r="r" b="b"/>
              <a:pathLst>
                <a:path w="5701783" h="152400">
                  <a:moveTo>
                    <a:pt x="0" y="0"/>
                  </a:moveTo>
                  <a:lnTo>
                    <a:pt x="5701783" y="0"/>
                  </a:lnTo>
                  <a:lnTo>
                    <a:pt x="5701783" y="152400"/>
                  </a:lnTo>
                  <a:lnTo>
                    <a:pt x="0" y="152400"/>
                  </a:lnTo>
                  <a:lnTo>
                    <a:pt x="0" y="0"/>
                  </a:lnTo>
                </a:path>
              </a:pathLst>
            </a:custGeom>
            <a:solidFill>
              <a:srgbClr val="00C49A"/>
            </a:solidFill>
          </p:spPr>
          <p:txBody>
            <a:bodyPr/>
            <a:lstStyle/>
            <a:p>
              <a:endParaRPr lang="zh-TW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AutoShape 4"/>
          <p:cNvSpPr/>
          <p:nvPr/>
        </p:nvSpPr>
        <p:spPr>
          <a:xfrm>
            <a:off x="477455" y="679450"/>
            <a:ext cx="11237091" cy="0"/>
          </a:xfrm>
          <a:prstGeom prst="line">
            <a:avLst/>
          </a:prstGeom>
          <a:ln w="19050" cap="rnd">
            <a:solidFill>
              <a:srgbClr val="00C49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621750" y="145036"/>
            <a:ext cx="463485" cy="463485"/>
          </a:xfrm>
          <a:custGeom>
            <a:avLst/>
            <a:gdLst/>
            <a:ahLst/>
            <a:cxnLst/>
            <a:rect l="l" t="t" r="r" b="b"/>
            <a:pathLst>
              <a:path w="695228" h="695228">
                <a:moveTo>
                  <a:pt x="0" y="0"/>
                </a:moveTo>
                <a:lnTo>
                  <a:pt x="695228" y="0"/>
                </a:lnTo>
                <a:lnTo>
                  <a:pt x="695228" y="695228"/>
                </a:lnTo>
                <a:lnTo>
                  <a:pt x="0" y="6952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812800" y="1417216"/>
            <a:ext cx="10559340" cy="10940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28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EPSANet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An Efficient Pyramid Squeeze Attention</a:t>
            </a:r>
          </a:p>
          <a:p>
            <a:pPr algn="ctr">
              <a:lnSpc>
                <a:spcPts val="4480"/>
              </a:lnSpc>
              <a:spcBef>
                <a:spcPct val="0"/>
              </a:spcBef>
            </a:pP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on Convolutional Neural Network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477455" y="358331"/>
            <a:ext cx="1046545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2023 - 09 - 27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54195" y="358332"/>
            <a:ext cx="457200" cy="219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譚丞岡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719603" y="3017898"/>
            <a:ext cx="2703531" cy="7806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33"/>
              </a:lnSpc>
              <a:spcBef>
                <a:spcPct val="0"/>
              </a:spcBef>
            </a:pP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 Zhang </a:t>
            </a:r>
            <a:endParaRPr lang="en-US" sz="1333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2133"/>
              </a:lnSpc>
              <a:spcBef>
                <a:spcPct val="0"/>
              </a:spcBef>
            </a:pPr>
            <a:r>
              <a:rPr lang="en-US" sz="1333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VRLab</a:t>
            </a:r>
            <a:r>
              <a:rPr lang="en-US" sz="1333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333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Beihang</a:t>
            </a:r>
            <a:r>
              <a:rPr lang="en-US" sz="1333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University, China</a:t>
            </a:r>
          </a:p>
          <a:p>
            <a:pPr algn="ctr">
              <a:lnSpc>
                <a:spcPts val="2133"/>
              </a:lnSpc>
              <a:spcBef>
                <a:spcPct val="0"/>
              </a:spcBef>
            </a:pPr>
            <a:r>
              <a:rPr lang="en-US" altLang="zh-TW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huzhang198@gmail.com</a:t>
            </a:r>
            <a:endParaRPr lang="en-US" altLang="zh-TW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7577801" y="3006249"/>
            <a:ext cx="3030992" cy="7827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33"/>
              </a:lnSpc>
              <a:spcBef>
                <a:spcPct val="0"/>
              </a:spcBef>
            </a:pP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Jian Lu</a:t>
            </a:r>
          </a:p>
          <a:p>
            <a:pPr algn="ctr">
              <a:lnSpc>
                <a:spcPts val="2133"/>
              </a:lnSpc>
              <a:spcBef>
                <a:spcPct val="0"/>
              </a:spcBef>
            </a:pPr>
            <a:r>
              <a:rPr lang="en-US" altLang="zh-TW" sz="1400" dirty="0"/>
              <a:t>Shenzhen University, Shenzhen, China</a:t>
            </a:r>
          </a:p>
          <a:p>
            <a:pPr algn="ctr">
              <a:lnSpc>
                <a:spcPts val="2133"/>
              </a:lnSpc>
              <a:spcBef>
                <a:spcPct val="0"/>
              </a:spcBef>
            </a:pP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jianlu@szu.edu.cn</a:t>
            </a:r>
            <a:endParaRPr lang="en-US" sz="1333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607138" y="3053701"/>
            <a:ext cx="2970663" cy="7868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33"/>
              </a:lnSpc>
              <a:spcBef>
                <a:spcPct val="0"/>
              </a:spcBef>
            </a:pP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Keke ZU</a:t>
            </a:r>
          </a:p>
          <a:p>
            <a:pPr algn="ctr">
              <a:lnSpc>
                <a:spcPts val="2133"/>
              </a:lnSpc>
              <a:spcBef>
                <a:spcPct val="0"/>
              </a:spcBef>
            </a:pP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Shenzhen University, Shenzhen, China</a:t>
            </a:r>
          </a:p>
          <a:p>
            <a:pPr algn="ctr">
              <a:lnSpc>
                <a:spcPts val="2133"/>
              </a:lnSpc>
              <a:spcBef>
                <a:spcPct val="0"/>
              </a:spcBef>
            </a:pP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kekezu@szu.edu.cn</a:t>
            </a:r>
            <a:endParaRPr lang="en-US" sz="1333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2921313" y="4341029"/>
            <a:ext cx="3003641" cy="7806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33"/>
              </a:lnSpc>
              <a:spcBef>
                <a:spcPct val="0"/>
              </a:spcBef>
            </a:pPr>
            <a:r>
              <a:rPr lang="en-US" altLang="zh-TW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Yuru</a:t>
            </a: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Zou</a:t>
            </a:r>
          </a:p>
          <a:p>
            <a:pPr algn="ctr">
              <a:lnSpc>
                <a:spcPts val="2133"/>
              </a:lnSpc>
              <a:spcBef>
                <a:spcPct val="0"/>
              </a:spcBef>
            </a:pPr>
            <a:r>
              <a:rPr lang="en-US" altLang="zh-TW" sz="1400" dirty="0"/>
              <a:t>Shenzhen University, Shenzhen, China</a:t>
            </a:r>
          </a:p>
          <a:p>
            <a:pPr algn="ctr">
              <a:lnSpc>
                <a:spcPts val="2133"/>
              </a:lnSpc>
              <a:spcBef>
                <a:spcPct val="0"/>
              </a:spcBef>
            </a:pP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yuruzou@szu.edu.cn</a:t>
            </a:r>
            <a:endParaRPr lang="en-US" sz="1333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5961576" y="4366865"/>
            <a:ext cx="3232450" cy="7806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33"/>
              </a:lnSpc>
              <a:spcBef>
                <a:spcPct val="0"/>
              </a:spcBef>
            </a:pPr>
            <a:r>
              <a:rPr lang="en-US" altLang="zh-TW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Deyu</a:t>
            </a: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Meng</a:t>
            </a:r>
            <a:r>
              <a:rPr lang="en-US" sz="1333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ts val="2133"/>
              </a:lnSpc>
              <a:spcBef>
                <a:spcPct val="0"/>
              </a:spcBef>
            </a:pP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Xi’an </a:t>
            </a:r>
            <a:r>
              <a:rPr lang="en-US" altLang="zh-TW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Jiaotong</a:t>
            </a: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University, Xi’an, China</a:t>
            </a:r>
            <a:endParaRPr lang="en-US" sz="1333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2133"/>
              </a:lnSpc>
              <a:spcBef>
                <a:spcPct val="0"/>
              </a:spcBef>
            </a:pPr>
            <a:r>
              <a:rPr lang="pt-BR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dymeng@mail.xjtu.edu.cn</a:t>
            </a:r>
            <a:endParaRPr lang="en-US" sz="1333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5658385" y="5673874"/>
            <a:ext cx="868168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Citations 115</a:t>
            </a:r>
          </a:p>
        </p:txBody>
      </p:sp>
      <p:sp>
        <p:nvSpPr>
          <p:cNvPr id="18" name="投影片編號版面配置區 17">
            <a:extLst>
              <a:ext uri="{FF2B5EF4-FFF2-40B4-BE49-F238E27FC236}">
                <a16:creationId xmlns:a16="http://schemas.microsoft.com/office/drawing/2014/main" id="{68AE8B26-52D4-FD46-5206-0C8879DE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1</a:t>
            </a:fld>
            <a:endParaRPr lang="zh-TW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7455" y="6557649"/>
            <a:ext cx="11237091" cy="300351"/>
            <a:chOff x="0" y="0"/>
            <a:chExt cx="5701783" cy="152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701783" cy="152400"/>
            </a:xfrm>
            <a:custGeom>
              <a:avLst/>
              <a:gdLst/>
              <a:ahLst/>
              <a:cxnLst/>
              <a:rect l="l" t="t" r="r" b="b"/>
              <a:pathLst>
                <a:path w="5701783" h="152400">
                  <a:moveTo>
                    <a:pt x="0" y="0"/>
                  </a:moveTo>
                  <a:lnTo>
                    <a:pt x="5701783" y="0"/>
                  </a:lnTo>
                  <a:lnTo>
                    <a:pt x="5701783" y="152400"/>
                  </a:lnTo>
                  <a:lnTo>
                    <a:pt x="0" y="152400"/>
                  </a:lnTo>
                  <a:lnTo>
                    <a:pt x="0" y="0"/>
                  </a:lnTo>
                </a:path>
              </a:pathLst>
            </a:custGeom>
            <a:solidFill>
              <a:srgbClr val="00C49A"/>
            </a:solidFill>
          </p:spPr>
          <p:txBody>
            <a:bodyPr/>
            <a:lstStyle/>
            <a:p>
              <a:endParaRPr lang="zh-TW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AutoShape 4"/>
          <p:cNvSpPr/>
          <p:nvPr/>
        </p:nvSpPr>
        <p:spPr>
          <a:xfrm>
            <a:off x="477455" y="679450"/>
            <a:ext cx="11237091" cy="0"/>
          </a:xfrm>
          <a:prstGeom prst="line">
            <a:avLst/>
          </a:prstGeom>
          <a:ln w="19050" cap="rnd">
            <a:solidFill>
              <a:srgbClr val="00C49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621750" y="145036"/>
            <a:ext cx="463485" cy="463485"/>
          </a:xfrm>
          <a:custGeom>
            <a:avLst/>
            <a:gdLst/>
            <a:ahLst/>
            <a:cxnLst/>
            <a:rect l="l" t="t" r="r" b="b"/>
            <a:pathLst>
              <a:path w="695228" h="695228">
                <a:moveTo>
                  <a:pt x="0" y="0"/>
                </a:moveTo>
                <a:lnTo>
                  <a:pt x="695228" y="0"/>
                </a:lnTo>
                <a:lnTo>
                  <a:pt x="695228" y="695228"/>
                </a:lnTo>
                <a:lnTo>
                  <a:pt x="0" y="6952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77455" y="358331"/>
            <a:ext cx="1046545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2023 - 09 - 27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54195" y="358332"/>
            <a:ext cx="457200" cy="219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譚丞岡</a:t>
            </a:r>
          </a:p>
        </p:txBody>
      </p:sp>
      <p:sp>
        <p:nvSpPr>
          <p:cNvPr id="18" name="投影片編號版面配置區 17">
            <a:extLst>
              <a:ext uri="{FF2B5EF4-FFF2-40B4-BE49-F238E27FC236}">
                <a16:creationId xmlns:a16="http://schemas.microsoft.com/office/drawing/2014/main" id="{68AE8B26-52D4-FD46-5206-0C8879DE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10</a:t>
            </a:fld>
            <a:endParaRPr lang="zh-TW" altLang="en-US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139870CF-D859-7DAF-785A-581564835625}"/>
              </a:ext>
            </a:extLst>
          </p:cNvPr>
          <p:cNvSpPr txBox="1"/>
          <p:nvPr/>
        </p:nvSpPr>
        <p:spPr>
          <a:xfrm>
            <a:off x="444911" y="1603424"/>
            <a:ext cx="3801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Pyramid Squeeze Attention (PSA)</a:t>
            </a:r>
            <a:endParaRPr lang="zh-TW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97ED7FD3-2A5B-73C4-0CF7-F13809D6E28C}"/>
              </a:ext>
            </a:extLst>
          </p:cNvPr>
          <p:cNvSpPr txBox="1"/>
          <p:nvPr/>
        </p:nvSpPr>
        <p:spPr>
          <a:xfrm>
            <a:off x="477455" y="1019445"/>
            <a:ext cx="60975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Method</a:t>
            </a:r>
          </a:p>
        </p:txBody>
      </p:sp>
      <p:pic>
        <p:nvPicPr>
          <p:cNvPr id="14" name="圖片 13">
            <a:extLst>
              <a:ext uri="{FF2B5EF4-FFF2-40B4-BE49-F238E27FC236}">
                <a16:creationId xmlns:a16="http://schemas.microsoft.com/office/drawing/2014/main" id="{AA5AE6BB-29BA-9398-5761-251BA4178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5765" y="1514827"/>
            <a:ext cx="6958814" cy="4591217"/>
          </a:xfrm>
          <a:prstGeom prst="rect">
            <a:avLst/>
          </a:prstGeom>
        </p:spPr>
      </p:pic>
      <p:pic>
        <p:nvPicPr>
          <p:cNvPr id="16" name="圖片 15">
            <a:extLst>
              <a:ext uri="{FF2B5EF4-FFF2-40B4-BE49-F238E27FC236}">
                <a16:creationId xmlns:a16="http://schemas.microsoft.com/office/drawing/2014/main" id="{9D9FCA92-526B-1EA7-EDAE-FF81CB0C03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617" y="2187927"/>
            <a:ext cx="4143953" cy="381053"/>
          </a:xfrm>
          <a:prstGeom prst="rect">
            <a:avLst/>
          </a:prstGeom>
        </p:spPr>
      </p:pic>
      <p:sp>
        <p:nvSpPr>
          <p:cNvPr id="19" name="文字方塊 18">
            <a:extLst>
              <a:ext uri="{FF2B5EF4-FFF2-40B4-BE49-F238E27FC236}">
                <a16:creationId xmlns:a16="http://schemas.microsoft.com/office/drawing/2014/main" id="{7DEE163A-77AA-B40A-387D-D283358E8EC0}"/>
              </a:ext>
            </a:extLst>
          </p:cNvPr>
          <p:cNvSpPr txBox="1"/>
          <p:nvPr/>
        </p:nvSpPr>
        <p:spPr>
          <a:xfrm>
            <a:off x="477455" y="6121772"/>
            <a:ext cx="64189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 the spatial information of the input feature map in a multi-branch way</a:t>
            </a:r>
            <a:endParaRPr lang="zh-TW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73BC5A18-D5FD-5976-7902-701043BD6043}"/>
              </a:ext>
            </a:extLst>
          </p:cNvPr>
          <p:cNvSpPr txBox="1"/>
          <p:nvPr/>
        </p:nvSpPr>
        <p:spPr>
          <a:xfrm>
            <a:off x="544617" y="2568980"/>
            <a:ext cx="6097508" cy="786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is the kernel size </a:t>
            </a:r>
          </a:p>
          <a:p>
            <a:pPr>
              <a:lnSpc>
                <a:spcPct val="150000"/>
              </a:lnSpc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 is the group size</a:t>
            </a:r>
            <a:endParaRPr lang="zh-TW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圖片 22">
            <a:extLst>
              <a:ext uri="{FF2B5EF4-FFF2-40B4-BE49-F238E27FC236}">
                <a16:creationId xmlns:a16="http://schemas.microsoft.com/office/drawing/2014/main" id="{41B1432F-6865-A7DA-AD41-44CD8D7651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7358" y="2969417"/>
            <a:ext cx="970861" cy="361694"/>
          </a:xfrm>
          <a:prstGeom prst="rect">
            <a:avLst/>
          </a:prstGeom>
        </p:spPr>
      </p:pic>
      <p:pic>
        <p:nvPicPr>
          <p:cNvPr id="25" name="圖片 24">
            <a:extLst>
              <a:ext uri="{FF2B5EF4-FFF2-40B4-BE49-F238E27FC236}">
                <a16:creationId xmlns:a16="http://schemas.microsoft.com/office/drawing/2014/main" id="{38F6C0A1-E0EF-67B5-F1B4-55ECE2DB8A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60708" y="2740543"/>
            <a:ext cx="2848373" cy="238158"/>
          </a:xfrm>
          <a:prstGeom prst="rect">
            <a:avLst/>
          </a:prstGeom>
        </p:spPr>
      </p:pic>
      <p:pic>
        <p:nvPicPr>
          <p:cNvPr id="27" name="圖片 26">
            <a:extLst>
              <a:ext uri="{FF2B5EF4-FFF2-40B4-BE49-F238E27FC236}">
                <a16:creationId xmlns:a16="http://schemas.microsoft.com/office/drawing/2014/main" id="{91B1C6AE-4F38-BE6C-D011-3C3BAF3CF1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60708" y="3511219"/>
            <a:ext cx="688440" cy="271497"/>
          </a:xfrm>
          <a:prstGeom prst="rect">
            <a:avLst/>
          </a:prstGeom>
        </p:spPr>
      </p:pic>
      <p:pic>
        <p:nvPicPr>
          <p:cNvPr id="29" name="圖片 28">
            <a:extLst>
              <a:ext uri="{FF2B5EF4-FFF2-40B4-BE49-F238E27FC236}">
                <a16:creationId xmlns:a16="http://schemas.microsoft.com/office/drawing/2014/main" id="{66A2DEA2-AF5B-F268-409B-89126B234D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8928" y="3502267"/>
            <a:ext cx="1409897" cy="352474"/>
          </a:xfrm>
          <a:prstGeom prst="rect">
            <a:avLst/>
          </a:prstGeom>
        </p:spPr>
      </p:pic>
      <p:pic>
        <p:nvPicPr>
          <p:cNvPr id="31" name="圖片 30">
            <a:extLst>
              <a:ext uri="{FF2B5EF4-FFF2-40B4-BE49-F238E27FC236}">
                <a16:creationId xmlns:a16="http://schemas.microsoft.com/office/drawing/2014/main" id="{E3FAF98F-2C5B-98C9-64CA-D3AB6A2B46E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6977" y="3958010"/>
            <a:ext cx="3610479" cy="400106"/>
          </a:xfrm>
          <a:prstGeom prst="rect">
            <a:avLst/>
          </a:prstGeom>
        </p:spPr>
      </p:pic>
      <p:pic>
        <p:nvPicPr>
          <p:cNvPr id="33" name="圖片 32">
            <a:extLst>
              <a:ext uri="{FF2B5EF4-FFF2-40B4-BE49-F238E27FC236}">
                <a16:creationId xmlns:a16="http://schemas.microsoft.com/office/drawing/2014/main" id="{6D259DA7-DB6F-C188-0EB9-8F052B03F3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6977" y="4371462"/>
            <a:ext cx="2314898" cy="323895"/>
          </a:xfrm>
          <a:prstGeom prst="rect">
            <a:avLst/>
          </a:prstGeom>
        </p:spPr>
      </p:pic>
      <p:pic>
        <p:nvPicPr>
          <p:cNvPr id="35" name="圖片 34">
            <a:extLst>
              <a:ext uri="{FF2B5EF4-FFF2-40B4-BE49-F238E27FC236}">
                <a16:creationId xmlns:a16="http://schemas.microsoft.com/office/drawing/2014/main" id="{016BB197-125B-C51E-D5A8-BC9783F983E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84894" y="3965242"/>
            <a:ext cx="1171739" cy="323895"/>
          </a:xfrm>
          <a:prstGeom prst="rect">
            <a:avLst/>
          </a:prstGeom>
        </p:spPr>
      </p:pic>
      <p:sp>
        <p:nvSpPr>
          <p:cNvPr id="37" name="文字方塊 36">
            <a:extLst>
              <a:ext uri="{FF2B5EF4-FFF2-40B4-BE49-F238E27FC236}">
                <a16:creationId xmlns:a16="http://schemas.microsoft.com/office/drawing/2014/main" id="{BF28F83E-F730-D8C7-5138-0220D52DD76D}"/>
              </a:ext>
            </a:extLst>
          </p:cNvPr>
          <p:cNvSpPr txBox="1"/>
          <p:nvPr/>
        </p:nvSpPr>
        <p:spPr>
          <a:xfrm>
            <a:off x="544617" y="4699032"/>
            <a:ext cx="60975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⊕ 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TW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concat</a:t>
            </a:r>
            <a:endParaRPr lang="en-US" altLang="zh-TW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" name="圖片 38">
            <a:extLst>
              <a:ext uri="{FF2B5EF4-FFF2-40B4-BE49-F238E27FC236}">
                <a16:creationId xmlns:a16="http://schemas.microsoft.com/office/drawing/2014/main" id="{AF650E7D-0808-8650-D22F-96303B8AD24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5112" y="5070845"/>
            <a:ext cx="2867425" cy="266737"/>
          </a:xfrm>
          <a:prstGeom prst="rect">
            <a:avLst/>
          </a:prstGeom>
        </p:spPr>
      </p:pic>
      <p:grpSp>
        <p:nvGrpSpPr>
          <p:cNvPr id="44" name="群組 43">
            <a:extLst>
              <a:ext uri="{FF2B5EF4-FFF2-40B4-BE49-F238E27FC236}">
                <a16:creationId xmlns:a16="http://schemas.microsoft.com/office/drawing/2014/main" id="{BF1FBC31-6BF8-1B7D-88DB-AE961052B8EF}"/>
              </a:ext>
            </a:extLst>
          </p:cNvPr>
          <p:cNvGrpSpPr/>
          <p:nvPr/>
        </p:nvGrpSpPr>
        <p:grpSpPr>
          <a:xfrm>
            <a:off x="617231" y="5444203"/>
            <a:ext cx="3491920" cy="257211"/>
            <a:chOff x="617231" y="5444203"/>
            <a:chExt cx="3491920" cy="257211"/>
          </a:xfrm>
        </p:grpSpPr>
        <p:pic>
          <p:nvPicPr>
            <p:cNvPr id="41" name="圖片 40">
              <a:extLst>
                <a:ext uri="{FF2B5EF4-FFF2-40B4-BE49-F238E27FC236}">
                  <a16:creationId xmlns:a16="http://schemas.microsoft.com/office/drawing/2014/main" id="{E873B825-6AA7-28CF-2EAC-BB713C2A22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17231" y="5444203"/>
              <a:ext cx="2343477" cy="257211"/>
            </a:xfrm>
            <a:prstGeom prst="rect">
              <a:avLst/>
            </a:prstGeom>
          </p:spPr>
        </p:pic>
        <p:pic>
          <p:nvPicPr>
            <p:cNvPr id="43" name="圖片 42">
              <a:extLst>
                <a:ext uri="{FF2B5EF4-FFF2-40B4-BE49-F238E27FC236}">
                  <a16:creationId xmlns:a16="http://schemas.microsoft.com/office/drawing/2014/main" id="{A6CF7C66-0732-A9CD-5E4F-28DC465107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960708" y="5503950"/>
              <a:ext cx="1148443" cy="1722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20363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7455" y="6557649"/>
            <a:ext cx="11237091" cy="300351"/>
            <a:chOff x="0" y="0"/>
            <a:chExt cx="5701783" cy="152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701783" cy="152400"/>
            </a:xfrm>
            <a:custGeom>
              <a:avLst/>
              <a:gdLst/>
              <a:ahLst/>
              <a:cxnLst/>
              <a:rect l="l" t="t" r="r" b="b"/>
              <a:pathLst>
                <a:path w="5701783" h="152400">
                  <a:moveTo>
                    <a:pt x="0" y="0"/>
                  </a:moveTo>
                  <a:lnTo>
                    <a:pt x="5701783" y="0"/>
                  </a:lnTo>
                  <a:lnTo>
                    <a:pt x="5701783" y="152400"/>
                  </a:lnTo>
                  <a:lnTo>
                    <a:pt x="0" y="152400"/>
                  </a:lnTo>
                  <a:lnTo>
                    <a:pt x="0" y="0"/>
                  </a:lnTo>
                </a:path>
              </a:pathLst>
            </a:custGeom>
            <a:solidFill>
              <a:srgbClr val="00C49A"/>
            </a:solidFill>
          </p:spPr>
          <p:txBody>
            <a:bodyPr/>
            <a:lstStyle/>
            <a:p>
              <a:endParaRPr lang="zh-TW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AutoShape 4"/>
          <p:cNvSpPr/>
          <p:nvPr/>
        </p:nvSpPr>
        <p:spPr>
          <a:xfrm>
            <a:off x="477455" y="679450"/>
            <a:ext cx="11237091" cy="0"/>
          </a:xfrm>
          <a:prstGeom prst="line">
            <a:avLst/>
          </a:prstGeom>
          <a:ln w="19050" cap="rnd">
            <a:solidFill>
              <a:srgbClr val="00C49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621750" y="145036"/>
            <a:ext cx="463485" cy="463485"/>
          </a:xfrm>
          <a:custGeom>
            <a:avLst/>
            <a:gdLst/>
            <a:ahLst/>
            <a:cxnLst/>
            <a:rect l="l" t="t" r="r" b="b"/>
            <a:pathLst>
              <a:path w="695228" h="695228">
                <a:moveTo>
                  <a:pt x="0" y="0"/>
                </a:moveTo>
                <a:lnTo>
                  <a:pt x="695228" y="0"/>
                </a:lnTo>
                <a:lnTo>
                  <a:pt x="695228" y="695228"/>
                </a:lnTo>
                <a:lnTo>
                  <a:pt x="0" y="6952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77455" y="358331"/>
            <a:ext cx="1046545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2023 - 09 - 27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54195" y="358332"/>
            <a:ext cx="457200" cy="219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譚丞岡</a:t>
            </a:r>
          </a:p>
        </p:txBody>
      </p:sp>
      <p:sp>
        <p:nvSpPr>
          <p:cNvPr id="18" name="投影片編號版面配置區 17">
            <a:extLst>
              <a:ext uri="{FF2B5EF4-FFF2-40B4-BE49-F238E27FC236}">
                <a16:creationId xmlns:a16="http://schemas.microsoft.com/office/drawing/2014/main" id="{68AE8B26-52D4-FD46-5206-0C8879DE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11</a:t>
            </a:fld>
            <a:endParaRPr lang="zh-TW" altLang="en-US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139870CF-D859-7DAF-785A-581564835625}"/>
              </a:ext>
            </a:extLst>
          </p:cNvPr>
          <p:cNvSpPr txBox="1"/>
          <p:nvPr/>
        </p:nvSpPr>
        <p:spPr>
          <a:xfrm>
            <a:off x="444911" y="1603424"/>
            <a:ext cx="3801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Pyramid Squeeze Attention (PSA)</a:t>
            </a:r>
            <a:endParaRPr lang="zh-TW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97ED7FD3-2A5B-73C4-0CF7-F13809D6E28C}"/>
              </a:ext>
            </a:extLst>
          </p:cNvPr>
          <p:cNvSpPr txBox="1"/>
          <p:nvPr/>
        </p:nvSpPr>
        <p:spPr>
          <a:xfrm>
            <a:off x="477455" y="1019445"/>
            <a:ext cx="60975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Method</a:t>
            </a:r>
          </a:p>
        </p:txBody>
      </p:sp>
      <p:pic>
        <p:nvPicPr>
          <p:cNvPr id="14" name="圖片 13">
            <a:extLst>
              <a:ext uri="{FF2B5EF4-FFF2-40B4-BE49-F238E27FC236}">
                <a16:creationId xmlns:a16="http://schemas.microsoft.com/office/drawing/2014/main" id="{AA5AE6BB-29BA-9398-5761-251BA4178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5765" y="1514827"/>
            <a:ext cx="6958814" cy="4591217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014F5DCF-E391-C9DF-2332-1F9407C081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911" y="2307227"/>
            <a:ext cx="3305636" cy="657317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CC601458-62EA-CF5B-0B14-CBD122129C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659" y="2993367"/>
            <a:ext cx="2753109" cy="362001"/>
          </a:xfrm>
          <a:prstGeom prst="rect">
            <a:avLst/>
          </a:prstGeom>
        </p:spPr>
      </p:pic>
      <p:pic>
        <p:nvPicPr>
          <p:cNvPr id="17" name="圖片 16">
            <a:extLst>
              <a:ext uri="{FF2B5EF4-FFF2-40B4-BE49-F238E27FC236}">
                <a16:creationId xmlns:a16="http://schemas.microsoft.com/office/drawing/2014/main" id="{293B59DE-A2D8-CCA6-0700-42D9EFA964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6358" y="3471288"/>
            <a:ext cx="3162741" cy="352474"/>
          </a:xfrm>
          <a:prstGeom prst="rect">
            <a:avLst/>
          </a:prstGeom>
        </p:spPr>
      </p:pic>
      <p:pic>
        <p:nvPicPr>
          <p:cNvPr id="26" name="圖片 25">
            <a:extLst>
              <a:ext uri="{FF2B5EF4-FFF2-40B4-BE49-F238E27FC236}">
                <a16:creationId xmlns:a16="http://schemas.microsoft.com/office/drawing/2014/main" id="{0D8E900E-08BB-6FB8-B750-97D909FD4F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6842" y="3901218"/>
            <a:ext cx="3715268" cy="247685"/>
          </a:xfrm>
          <a:prstGeom prst="rect">
            <a:avLst/>
          </a:prstGeom>
        </p:spPr>
      </p:pic>
      <p:pic>
        <p:nvPicPr>
          <p:cNvPr id="30" name="圖片 29">
            <a:extLst>
              <a:ext uri="{FF2B5EF4-FFF2-40B4-BE49-F238E27FC236}">
                <a16:creationId xmlns:a16="http://schemas.microsoft.com/office/drawing/2014/main" id="{784789D9-1028-85D3-1F67-D6841189D0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8290" y="4258333"/>
            <a:ext cx="2657846" cy="37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272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7455" y="6557649"/>
            <a:ext cx="11237091" cy="300351"/>
            <a:chOff x="0" y="0"/>
            <a:chExt cx="5701783" cy="152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701783" cy="152400"/>
            </a:xfrm>
            <a:custGeom>
              <a:avLst/>
              <a:gdLst/>
              <a:ahLst/>
              <a:cxnLst/>
              <a:rect l="l" t="t" r="r" b="b"/>
              <a:pathLst>
                <a:path w="5701783" h="152400">
                  <a:moveTo>
                    <a:pt x="0" y="0"/>
                  </a:moveTo>
                  <a:lnTo>
                    <a:pt x="5701783" y="0"/>
                  </a:lnTo>
                  <a:lnTo>
                    <a:pt x="5701783" y="152400"/>
                  </a:lnTo>
                  <a:lnTo>
                    <a:pt x="0" y="152400"/>
                  </a:lnTo>
                  <a:lnTo>
                    <a:pt x="0" y="0"/>
                  </a:lnTo>
                </a:path>
              </a:pathLst>
            </a:custGeom>
            <a:solidFill>
              <a:srgbClr val="00C49A"/>
            </a:solidFill>
          </p:spPr>
          <p:txBody>
            <a:bodyPr/>
            <a:lstStyle/>
            <a:p>
              <a:endParaRPr lang="zh-TW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AutoShape 4"/>
          <p:cNvSpPr/>
          <p:nvPr/>
        </p:nvSpPr>
        <p:spPr>
          <a:xfrm>
            <a:off x="477455" y="679450"/>
            <a:ext cx="11237091" cy="0"/>
          </a:xfrm>
          <a:prstGeom prst="line">
            <a:avLst/>
          </a:prstGeom>
          <a:ln w="19050" cap="rnd">
            <a:solidFill>
              <a:srgbClr val="00C49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621750" y="145036"/>
            <a:ext cx="463485" cy="463485"/>
          </a:xfrm>
          <a:custGeom>
            <a:avLst/>
            <a:gdLst/>
            <a:ahLst/>
            <a:cxnLst/>
            <a:rect l="l" t="t" r="r" b="b"/>
            <a:pathLst>
              <a:path w="695228" h="695228">
                <a:moveTo>
                  <a:pt x="0" y="0"/>
                </a:moveTo>
                <a:lnTo>
                  <a:pt x="695228" y="0"/>
                </a:lnTo>
                <a:lnTo>
                  <a:pt x="695228" y="695228"/>
                </a:lnTo>
                <a:lnTo>
                  <a:pt x="0" y="6952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77455" y="358331"/>
            <a:ext cx="1046545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2023 - 09 - 27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54195" y="358332"/>
            <a:ext cx="457200" cy="219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譚丞岡</a:t>
            </a:r>
          </a:p>
        </p:txBody>
      </p:sp>
      <p:sp>
        <p:nvSpPr>
          <p:cNvPr id="18" name="投影片編號版面配置區 17">
            <a:extLst>
              <a:ext uri="{FF2B5EF4-FFF2-40B4-BE49-F238E27FC236}">
                <a16:creationId xmlns:a16="http://schemas.microsoft.com/office/drawing/2014/main" id="{68AE8B26-52D4-FD46-5206-0C8879DE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12</a:t>
            </a:fld>
            <a:endParaRPr lang="zh-TW" altLang="en-US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EA3CC18F-2DD4-98FA-4F60-B71A3A5B3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5926" y="2125838"/>
            <a:ext cx="7516274" cy="3848637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F6C01E70-8194-2F41-3B2D-C920B79369FF}"/>
              </a:ext>
            </a:extLst>
          </p:cNvPr>
          <p:cNvSpPr txBox="1"/>
          <p:nvPr/>
        </p:nvSpPr>
        <p:spPr>
          <a:xfrm>
            <a:off x="444911" y="1603424"/>
            <a:ext cx="3801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Pyramid Squeeze Attention (PSA)</a:t>
            </a:r>
            <a:endParaRPr lang="zh-TW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3CE679EF-AA3C-7B4E-06F9-8776F107D73B}"/>
              </a:ext>
            </a:extLst>
          </p:cNvPr>
          <p:cNvSpPr txBox="1"/>
          <p:nvPr/>
        </p:nvSpPr>
        <p:spPr>
          <a:xfrm>
            <a:off x="477455" y="1019445"/>
            <a:ext cx="60975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Method</a:t>
            </a:r>
          </a:p>
        </p:txBody>
      </p:sp>
    </p:spTree>
    <p:extLst>
      <p:ext uri="{BB962C8B-B14F-4D97-AF65-F5344CB8AC3E}">
        <p14:creationId xmlns:p14="http://schemas.microsoft.com/office/powerpoint/2010/main" val="2269755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7455" y="6557649"/>
            <a:ext cx="11237091" cy="300351"/>
            <a:chOff x="0" y="0"/>
            <a:chExt cx="5701783" cy="152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701783" cy="152400"/>
            </a:xfrm>
            <a:custGeom>
              <a:avLst/>
              <a:gdLst/>
              <a:ahLst/>
              <a:cxnLst/>
              <a:rect l="l" t="t" r="r" b="b"/>
              <a:pathLst>
                <a:path w="5701783" h="152400">
                  <a:moveTo>
                    <a:pt x="0" y="0"/>
                  </a:moveTo>
                  <a:lnTo>
                    <a:pt x="5701783" y="0"/>
                  </a:lnTo>
                  <a:lnTo>
                    <a:pt x="5701783" y="152400"/>
                  </a:lnTo>
                  <a:lnTo>
                    <a:pt x="0" y="152400"/>
                  </a:lnTo>
                  <a:lnTo>
                    <a:pt x="0" y="0"/>
                  </a:lnTo>
                </a:path>
              </a:pathLst>
            </a:custGeom>
            <a:solidFill>
              <a:srgbClr val="00C49A"/>
            </a:solidFill>
          </p:spPr>
          <p:txBody>
            <a:bodyPr/>
            <a:lstStyle/>
            <a:p>
              <a:endParaRPr lang="zh-TW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AutoShape 4"/>
          <p:cNvSpPr/>
          <p:nvPr/>
        </p:nvSpPr>
        <p:spPr>
          <a:xfrm>
            <a:off x="477455" y="679450"/>
            <a:ext cx="11237091" cy="0"/>
          </a:xfrm>
          <a:prstGeom prst="line">
            <a:avLst/>
          </a:prstGeom>
          <a:ln w="19050" cap="rnd">
            <a:solidFill>
              <a:srgbClr val="00C49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621750" y="145036"/>
            <a:ext cx="463485" cy="463485"/>
          </a:xfrm>
          <a:custGeom>
            <a:avLst/>
            <a:gdLst/>
            <a:ahLst/>
            <a:cxnLst/>
            <a:rect l="l" t="t" r="r" b="b"/>
            <a:pathLst>
              <a:path w="695228" h="695228">
                <a:moveTo>
                  <a:pt x="0" y="0"/>
                </a:moveTo>
                <a:lnTo>
                  <a:pt x="695228" y="0"/>
                </a:lnTo>
                <a:lnTo>
                  <a:pt x="695228" y="695228"/>
                </a:lnTo>
                <a:lnTo>
                  <a:pt x="0" y="6952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77455" y="358331"/>
            <a:ext cx="1046545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2023 - 09 - 27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54195" y="358332"/>
            <a:ext cx="457200" cy="219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譚丞岡</a:t>
            </a:r>
          </a:p>
        </p:txBody>
      </p:sp>
      <p:sp>
        <p:nvSpPr>
          <p:cNvPr id="18" name="投影片編號版面配置區 17">
            <a:extLst>
              <a:ext uri="{FF2B5EF4-FFF2-40B4-BE49-F238E27FC236}">
                <a16:creationId xmlns:a16="http://schemas.microsoft.com/office/drawing/2014/main" id="{68AE8B26-52D4-FD46-5206-0C8879DE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13</a:t>
            </a:fld>
            <a:endParaRPr lang="zh-TW" altLang="en-US"/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F6C01E70-8194-2F41-3B2D-C920B79369FF}"/>
              </a:ext>
            </a:extLst>
          </p:cNvPr>
          <p:cNvSpPr txBox="1"/>
          <p:nvPr/>
        </p:nvSpPr>
        <p:spPr>
          <a:xfrm>
            <a:off x="444911" y="1603424"/>
            <a:ext cx="3801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Pyramid Squeeze Attention (PSA)</a:t>
            </a:r>
            <a:endParaRPr lang="zh-TW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3CE679EF-AA3C-7B4E-06F9-8776F107D73B}"/>
              </a:ext>
            </a:extLst>
          </p:cNvPr>
          <p:cNvSpPr txBox="1"/>
          <p:nvPr/>
        </p:nvSpPr>
        <p:spPr>
          <a:xfrm>
            <a:off x="477455" y="1019445"/>
            <a:ext cx="60975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Method</a:t>
            </a:r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F1FB754D-C1FD-683F-6EEC-1508C2055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3573" y="2107447"/>
            <a:ext cx="7544853" cy="4020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571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7455" y="6557649"/>
            <a:ext cx="11237091" cy="300351"/>
            <a:chOff x="0" y="0"/>
            <a:chExt cx="5701783" cy="152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701783" cy="152400"/>
            </a:xfrm>
            <a:custGeom>
              <a:avLst/>
              <a:gdLst/>
              <a:ahLst/>
              <a:cxnLst/>
              <a:rect l="l" t="t" r="r" b="b"/>
              <a:pathLst>
                <a:path w="5701783" h="152400">
                  <a:moveTo>
                    <a:pt x="0" y="0"/>
                  </a:moveTo>
                  <a:lnTo>
                    <a:pt x="5701783" y="0"/>
                  </a:lnTo>
                  <a:lnTo>
                    <a:pt x="5701783" y="152400"/>
                  </a:lnTo>
                  <a:lnTo>
                    <a:pt x="0" y="152400"/>
                  </a:lnTo>
                  <a:lnTo>
                    <a:pt x="0" y="0"/>
                  </a:lnTo>
                </a:path>
              </a:pathLst>
            </a:custGeom>
            <a:solidFill>
              <a:srgbClr val="00C49A"/>
            </a:solidFill>
          </p:spPr>
          <p:txBody>
            <a:bodyPr/>
            <a:lstStyle/>
            <a:p>
              <a:endParaRPr lang="zh-TW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AutoShape 4"/>
          <p:cNvSpPr/>
          <p:nvPr/>
        </p:nvSpPr>
        <p:spPr>
          <a:xfrm>
            <a:off x="477455" y="679450"/>
            <a:ext cx="11237091" cy="0"/>
          </a:xfrm>
          <a:prstGeom prst="line">
            <a:avLst/>
          </a:prstGeom>
          <a:ln w="19050" cap="rnd">
            <a:solidFill>
              <a:srgbClr val="00C49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621750" y="145036"/>
            <a:ext cx="463485" cy="463485"/>
          </a:xfrm>
          <a:custGeom>
            <a:avLst/>
            <a:gdLst/>
            <a:ahLst/>
            <a:cxnLst/>
            <a:rect l="l" t="t" r="r" b="b"/>
            <a:pathLst>
              <a:path w="695228" h="695228">
                <a:moveTo>
                  <a:pt x="0" y="0"/>
                </a:moveTo>
                <a:lnTo>
                  <a:pt x="695228" y="0"/>
                </a:lnTo>
                <a:lnTo>
                  <a:pt x="695228" y="695228"/>
                </a:lnTo>
                <a:lnTo>
                  <a:pt x="0" y="6952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77455" y="358331"/>
            <a:ext cx="1046545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2023 - 09 - 27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54195" y="358332"/>
            <a:ext cx="457200" cy="219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譚丞岡</a:t>
            </a:r>
          </a:p>
        </p:txBody>
      </p:sp>
      <p:sp>
        <p:nvSpPr>
          <p:cNvPr id="18" name="投影片編號版面配置區 17">
            <a:extLst>
              <a:ext uri="{FF2B5EF4-FFF2-40B4-BE49-F238E27FC236}">
                <a16:creationId xmlns:a16="http://schemas.microsoft.com/office/drawing/2014/main" id="{68AE8B26-52D4-FD46-5206-0C8879DE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14</a:t>
            </a:fld>
            <a:endParaRPr lang="zh-TW" altLang="en-US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0D39CE79-56B9-F147-885E-1EA137BDF6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1651" y="1404128"/>
            <a:ext cx="6598681" cy="4428844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5E2DB350-0D54-66FC-CECC-454E0CC04A8D}"/>
              </a:ext>
            </a:extLst>
          </p:cNvPr>
          <p:cNvSpPr txBox="1"/>
          <p:nvPr/>
        </p:nvSpPr>
        <p:spPr>
          <a:xfrm>
            <a:off x="477455" y="1019445"/>
            <a:ext cx="60975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Experiments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04B11E34-9503-6EA7-5CE3-CF036A00E2AE}"/>
              </a:ext>
            </a:extLst>
          </p:cNvPr>
          <p:cNvSpPr txBox="1"/>
          <p:nvPr/>
        </p:nvSpPr>
        <p:spPr>
          <a:xfrm>
            <a:off x="1461500" y="5777875"/>
            <a:ext cx="101602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EPSANet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(Small), the </a:t>
            </a:r>
            <a:r>
              <a:rPr lang="en-US" altLang="zh-TW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kernel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zh-TW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 size 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respectively set as (3,5,7,9) and (1,4,8,16) in the SPC module.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EPSANet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(Large) has a higher </a:t>
            </a:r>
            <a:r>
              <a:rPr lang="en-US" altLang="zh-TW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 size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is set as (32,32,32,32) in the SPC module. </a:t>
            </a:r>
            <a:endParaRPr lang="zh-TW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861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7455" y="6557649"/>
            <a:ext cx="11237091" cy="300351"/>
            <a:chOff x="0" y="0"/>
            <a:chExt cx="5701783" cy="152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701783" cy="152400"/>
            </a:xfrm>
            <a:custGeom>
              <a:avLst/>
              <a:gdLst/>
              <a:ahLst/>
              <a:cxnLst/>
              <a:rect l="l" t="t" r="r" b="b"/>
              <a:pathLst>
                <a:path w="5701783" h="152400">
                  <a:moveTo>
                    <a:pt x="0" y="0"/>
                  </a:moveTo>
                  <a:lnTo>
                    <a:pt x="5701783" y="0"/>
                  </a:lnTo>
                  <a:lnTo>
                    <a:pt x="5701783" y="152400"/>
                  </a:lnTo>
                  <a:lnTo>
                    <a:pt x="0" y="152400"/>
                  </a:lnTo>
                  <a:lnTo>
                    <a:pt x="0" y="0"/>
                  </a:lnTo>
                </a:path>
              </a:pathLst>
            </a:custGeom>
            <a:solidFill>
              <a:srgbClr val="00C49A"/>
            </a:solidFill>
          </p:spPr>
          <p:txBody>
            <a:bodyPr/>
            <a:lstStyle/>
            <a:p>
              <a:endParaRPr lang="zh-TW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AutoShape 4"/>
          <p:cNvSpPr/>
          <p:nvPr/>
        </p:nvSpPr>
        <p:spPr>
          <a:xfrm>
            <a:off x="477455" y="679450"/>
            <a:ext cx="11237091" cy="0"/>
          </a:xfrm>
          <a:prstGeom prst="line">
            <a:avLst/>
          </a:prstGeom>
          <a:ln w="19050" cap="rnd">
            <a:solidFill>
              <a:srgbClr val="00C49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621750" y="145036"/>
            <a:ext cx="463485" cy="463485"/>
          </a:xfrm>
          <a:custGeom>
            <a:avLst/>
            <a:gdLst/>
            <a:ahLst/>
            <a:cxnLst/>
            <a:rect l="l" t="t" r="r" b="b"/>
            <a:pathLst>
              <a:path w="695228" h="695228">
                <a:moveTo>
                  <a:pt x="0" y="0"/>
                </a:moveTo>
                <a:lnTo>
                  <a:pt x="695228" y="0"/>
                </a:lnTo>
                <a:lnTo>
                  <a:pt x="695228" y="695228"/>
                </a:lnTo>
                <a:lnTo>
                  <a:pt x="0" y="6952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77455" y="358331"/>
            <a:ext cx="1046545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2023 - 09 - 27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54195" y="358332"/>
            <a:ext cx="457200" cy="219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譚丞岡</a:t>
            </a:r>
          </a:p>
        </p:txBody>
      </p:sp>
      <p:sp>
        <p:nvSpPr>
          <p:cNvPr id="18" name="投影片編號版面配置區 17">
            <a:extLst>
              <a:ext uri="{FF2B5EF4-FFF2-40B4-BE49-F238E27FC236}">
                <a16:creationId xmlns:a16="http://schemas.microsoft.com/office/drawing/2014/main" id="{68AE8B26-52D4-FD46-5206-0C8879DE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15</a:t>
            </a:fld>
            <a:endParaRPr lang="zh-TW" altLang="en-US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0D39CE79-56B9-F147-885E-1EA137BDF6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1651" y="1404128"/>
            <a:ext cx="6598681" cy="4428844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5E2DB350-0D54-66FC-CECC-454E0CC04A8D}"/>
              </a:ext>
            </a:extLst>
          </p:cNvPr>
          <p:cNvSpPr txBox="1"/>
          <p:nvPr/>
        </p:nvSpPr>
        <p:spPr>
          <a:xfrm>
            <a:off x="477455" y="1019445"/>
            <a:ext cx="60975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Experiments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04B11E34-9503-6EA7-5CE3-CF036A00E2AE}"/>
              </a:ext>
            </a:extLst>
          </p:cNvPr>
          <p:cNvSpPr txBox="1"/>
          <p:nvPr/>
        </p:nvSpPr>
        <p:spPr>
          <a:xfrm>
            <a:off x="1461500" y="5777875"/>
            <a:ext cx="101602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EPSANet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(Small), the </a:t>
            </a:r>
            <a:r>
              <a:rPr lang="en-US" altLang="zh-TW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kernel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zh-TW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 size 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respectively set as (3,5,7,9) and (1,4,8,16) in the SPC module.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EPSANet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(Large) has a higher </a:t>
            </a:r>
            <a:r>
              <a:rPr lang="en-US" altLang="zh-TW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 size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is set as (32,32,32,32) in the SPC module. </a:t>
            </a:r>
            <a:endParaRPr lang="zh-TW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9887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7455" y="6557649"/>
            <a:ext cx="11237091" cy="300351"/>
            <a:chOff x="0" y="0"/>
            <a:chExt cx="5701783" cy="152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701783" cy="152400"/>
            </a:xfrm>
            <a:custGeom>
              <a:avLst/>
              <a:gdLst/>
              <a:ahLst/>
              <a:cxnLst/>
              <a:rect l="l" t="t" r="r" b="b"/>
              <a:pathLst>
                <a:path w="5701783" h="152400">
                  <a:moveTo>
                    <a:pt x="0" y="0"/>
                  </a:moveTo>
                  <a:lnTo>
                    <a:pt x="5701783" y="0"/>
                  </a:lnTo>
                  <a:lnTo>
                    <a:pt x="5701783" y="152400"/>
                  </a:lnTo>
                  <a:lnTo>
                    <a:pt x="0" y="152400"/>
                  </a:lnTo>
                  <a:lnTo>
                    <a:pt x="0" y="0"/>
                  </a:lnTo>
                </a:path>
              </a:pathLst>
            </a:custGeom>
            <a:solidFill>
              <a:srgbClr val="00C49A"/>
            </a:solidFill>
          </p:spPr>
          <p:txBody>
            <a:bodyPr/>
            <a:lstStyle/>
            <a:p>
              <a:endParaRPr lang="zh-TW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AutoShape 4"/>
          <p:cNvSpPr/>
          <p:nvPr/>
        </p:nvSpPr>
        <p:spPr>
          <a:xfrm>
            <a:off x="477455" y="679450"/>
            <a:ext cx="11237091" cy="0"/>
          </a:xfrm>
          <a:prstGeom prst="line">
            <a:avLst/>
          </a:prstGeom>
          <a:ln w="19050" cap="rnd">
            <a:solidFill>
              <a:srgbClr val="00C49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621750" y="145036"/>
            <a:ext cx="463485" cy="463485"/>
          </a:xfrm>
          <a:custGeom>
            <a:avLst/>
            <a:gdLst/>
            <a:ahLst/>
            <a:cxnLst/>
            <a:rect l="l" t="t" r="r" b="b"/>
            <a:pathLst>
              <a:path w="695228" h="695228">
                <a:moveTo>
                  <a:pt x="0" y="0"/>
                </a:moveTo>
                <a:lnTo>
                  <a:pt x="695228" y="0"/>
                </a:lnTo>
                <a:lnTo>
                  <a:pt x="695228" y="695228"/>
                </a:lnTo>
                <a:lnTo>
                  <a:pt x="0" y="6952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77455" y="358331"/>
            <a:ext cx="1046545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2023 - 09 - 27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54195" y="358332"/>
            <a:ext cx="457200" cy="219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譚丞岡</a:t>
            </a:r>
          </a:p>
        </p:txBody>
      </p:sp>
      <p:sp>
        <p:nvSpPr>
          <p:cNvPr id="18" name="投影片編號版面配置區 17">
            <a:extLst>
              <a:ext uri="{FF2B5EF4-FFF2-40B4-BE49-F238E27FC236}">
                <a16:creationId xmlns:a16="http://schemas.microsoft.com/office/drawing/2014/main" id="{68AE8B26-52D4-FD46-5206-0C8879DE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16</a:t>
            </a:fld>
            <a:endParaRPr lang="zh-TW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701310" y="2910664"/>
            <a:ext cx="2937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0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謝謝聆聽</a:t>
            </a:r>
            <a:endParaRPr lang="ko-KR" altLang="en-US" sz="4000" b="1" dirty="0">
              <a:latin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57369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7455" y="6557649"/>
            <a:ext cx="11237091" cy="300351"/>
            <a:chOff x="0" y="0"/>
            <a:chExt cx="5701783" cy="152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701783" cy="152400"/>
            </a:xfrm>
            <a:custGeom>
              <a:avLst/>
              <a:gdLst/>
              <a:ahLst/>
              <a:cxnLst/>
              <a:rect l="l" t="t" r="r" b="b"/>
              <a:pathLst>
                <a:path w="5701783" h="152400">
                  <a:moveTo>
                    <a:pt x="0" y="0"/>
                  </a:moveTo>
                  <a:lnTo>
                    <a:pt x="5701783" y="0"/>
                  </a:lnTo>
                  <a:lnTo>
                    <a:pt x="5701783" y="152400"/>
                  </a:lnTo>
                  <a:lnTo>
                    <a:pt x="0" y="152400"/>
                  </a:lnTo>
                  <a:lnTo>
                    <a:pt x="0" y="0"/>
                  </a:lnTo>
                </a:path>
              </a:pathLst>
            </a:custGeom>
            <a:solidFill>
              <a:srgbClr val="00C49A"/>
            </a:solidFill>
          </p:spPr>
          <p:txBody>
            <a:bodyPr/>
            <a:lstStyle/>
            <a:p>
              <a:endParaRPr lang="zh-TW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AutoShape 4"/>
          <p:cNvSpPr/>
          <p:nvPr/>
        </p:nvSpPr>
        <p:spPr>
          <a:xfrm>
            <a:off x="477455" y="679450"/>
            <a:ext cx="11237091" cy="0"/>
          </a:xfrm>
          <a:prstGeom prst="line">
            <a:avLst/>
          </a:prstGeom>
          <a:ln w="19050" cap="rnd">
            <a:solidFill>
              <a:srgbClr val="00C49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621750" y="145036"/>
            <a:ext cx="463485" cy="463485"/>
          </a:xfrm>
          <a:custGeom>
            <a:avLst/>
            <a:gdLst/>
            <a:ahLst/>
            <a:cxnLst/>
            <a:rect l="l" t="t" r="r" b="b"/>
            <a:pathLst>
              <a:path w="695228" h="695228">
                <a:moveTo>
                  <a:pt x="0" y="0"/>
                </a:moveTo>
                <a:lnTo>
                  <a:pt x="695228" y="0"/>
                </a:lnTo>
                <a:lnTo>
                  <a:pt x="695228" y="695228"/>
                </a:lnTo>
                <a:lnTo>
                  <a:pt x="0" y="6952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77455" y="358331"/>
            <a:ext cx="1046545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2023 - 09 - 27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54195" y="358332"/>
            <a:ext cx="457200" cy="219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譚丞岡</a:t>
            </a:r>
          </a:p>
        </p:txBody>
      </p:sp>
      <p:sp>
        <p:nvSpPr>
          <p:cNvPr id="18" name="投影片編號版面配置區 17">
            <a:extLst>
              <a:ext uri="{FF2B5EF4-FFF2-40B4-BE49-F238E27FC236}">
                <a16:creationId xmlns:a16="http://schemas.microsoft.com/office/drawing/2014/main" id="{68AE8B26-52D4-FD46-5206-0C8879DE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2</a:t>
            </a:fld>
            <a:endParaRPr lang="zh-TW" altLang="en-US"/>
          </a:p>
        </p:txBody>
      </p:sp>
      <p:sp>
        <p:nvSpPr>
          <p:cNvPr id="73" name="TextBox 17">
            <a:extLst>
              <a:ext uri="{FF2B5EF4-FFF2-40B4-BE49-F238E27FC236}">
                <a16:creationId xmlns:a16="http://schemas.microsoft.com/office/drawing/2014/main" id="{B629E1A3-02BD-03FC-75AA-BE1EE9EFDE09}"/>
              </a:ext>
            </a:extLst>
          </p:cNvPr>
          <p:cNvSpPr txBox="1"/>
          <p:nvPr/>
        </p:nvSpPr>
        <p:spPr>
          <a:xfrm>
            <a:off x="1000727" y="1068415"/>
            <a:ext cx="6229405" cy="6371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519"/>
              </a:lnSpc>
            </a:pPr>
            <a:r>
              <a:rPr lang="en-US" sz="3600" spc="142" dirty="0">
                <a:solidFill>
                  <a:srgbClr val="000000"/>
                </a:solidFill>
                <a:latin typeface="Times New Roman Bold"/>
              </a:rPr>
              <a:t>Table of Contents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0727" y="2094541"/>
            <a:ext cx="250035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Intorduction</a:t>
            </a:r>
          </a:p>
          <a:p>
            <a:pPr marL="342900" indent="-342900">
              <a:buFont typeface="+mj-lt"/>
              <a:buAutoNum type="arabicPeriod"/>
            </a:pPr>
            <a:endParaRPr lang="en-US" altLang="ko-K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Related Work</a:t>
            </a:r>
          </a:p>
          <a:p>
            <a:pPr marL="342900" indent="-342900">
              <a:buFont typeface="+mj-lt"/>
              <a:buAutoNum type="arabicPeriod"/>
            </a:pPr>
            <a:endParaRPr lang="en-US" altLang="ko-K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</a:p>
          <a:p>
            <a:pPr marL="342900" indent="-342900">
              <a:buFont typeface="+mj-lt"/>
              <a:buAutoNum type="arabicPeriod"/>
            </a:pPr>
            <a:endParaRPr lang="en-US" altLang="ko-K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Experiments</a:t>
            </a:r>
          </a:p>
          <a:p>
            <a:pPr marL="342900" indent="-342900">
              <a:buFont typeface="+mj-lt"/>
              <a:buAutoNum type="arabicPeriod"/>
            </a:pPr>
            <a:endParaRPr lang="en-US" altLang="ko-K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pPr marL="342900" indent="-342900">
              <a:buFont typeface="+mj-lt"/>
              <a:buAutoNum type="arabicPeriod"/>
            </a:pPr>
            <a:endParaRPr lang="en-US" altLang="ko-K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Progress</a:t>
            </a:r>
          </a:p>
        </p:txBody>
      </p:sp>
    </p:spTree>
    <p:extLst>
      <p:ext uri="{BB962C8B-B14F-4D97-AF65-F5344CB8AC3E}">
        <p14:creationId xmlns:p14="http://schemas.microsoft.com/office/powerpoint/2010/main" val="862804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7455" y="6557649"/>
            <a:ext cx="11237091" cy="300351"/>
            <a:chOff x="0" y="0"/>
            <a:chExt cx="5701783" cy="152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701783" cy="152400"/>
            </a:xfrm>
            <a:custGeom>
              <a:avLst/>
              <a:gdLst/>
              <a:ahLst/>
              <a:cxnLst/>
              <a:rect l="l" t="t" r="r" b="b"/>
              <a:pathLst>
                <a:path w="5701783" h="152400">
                  <a:moveTo>
                    <a:pt x="0" y="0"/>
                  </a:moveTo>
                  <a:lnTo>
                    <a:pt x="5701783" y="0"/>
                  </a:lnTo>
                  <a:lnTo>
                    <a:pt x="5701783" y="152400"/>
                  </a:lnTo>
                  <a:lnTo>
                    <a:pt x="0" y="152400"/>
                  </a:lnTo>
                  <a:lnTo>
                    <a:pt x="0" y="0"/>
                  </a:lnTo>
                </a:path>
              </a:pathLst>
            </a:custGeom>
            <a:solidFill>
              <a:srgbClr val="00C49A"/>
            </a:solidFill>
          </p:spPr>
          <p:txBody>
            <a:bodyPr/>
            <a:lstStyle/>
            <a:p>
              <a:endParaRPr lang="zh-TW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AutoShape 4"/>
          <p:cNvSpPr/>
          <p:nvPr/>
        </p:nvSpPr>
        <p:spPr>
          <a:xfrm>
            <a:off x="477455" y="679450"/>
            <a:ext cx="11237091" cy="0"/>
          </a:xfrm>
          <a:prstGeom prst="line">
            <a:avLst/>
          </a:prstGeom>
          <a:ln w="19050" cap="rnd">
            <a:solidFill>
              <a:srgbClr val="00C49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621750" y="145036"/>
            <a:ext cx="463485" cy="463485"/>
          </a:xfrm>
          <a:custGeom>
            <a:avLst/>
            <a:gdLst/>
            <a:ahLst/>
            <a:cxnLst/>
            <a:rect l="l" t="t" r="r" b="b"/>
            <a:pathLst>
              <a:path w="695228" h="695228">
                <a:moveTo>
                  <a:pt x="0" y="0"/>
                </a:moveTo>
                <a:lnTo>
                  <a:pt x="695228" y="0"/>
                </a:lnTo>
                <a:lnTo>
                  <a:pt x="695228" y="695228"/>
                </a:lnTo>
                <a:lnTo>
                  <a:pt x="0" y="6952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77455" y="358331"/>
            <a:ext cx="1046545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2023 - 09 - 27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54195" y="358332"/>
            <a:ext cx="457200" cy="219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譚丞岡</a:t>
            </a:r>
          </a:p>
        </p:txBody>
      </p:sp>
      <p:sp>
        <p:nvSpPr>
          <p:cNvPr id="18" name="投影片編號版面配置區 17">
            <a:extLst>
              <a:ext uri="{FF2B5EF4-FFF2-40B4-BE49-F238E27FC236}">
                <a16:creationId xmlns:a16="http://schemas.microsoft.com/office/drawing/2014/main" id="{68AE8B26-52D4-FD46-5206-0C8879DE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3</a:t>
            </a:fld>
            <a:endParaRPr lang="zh-TW" altLang="en-US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909F8592-B1F5-B0D4-9B7C-204869111B21}"/>
              </a:ext>
            </a:extLst>
          </p:cNvPr>
          <p:cNvSpPr txBox="1"/>
          <p:nvPr/>
        </p:nvSpPr>
        <p:spPr>
          <a:xfrm>
            <a:off x="477455" y="948036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ko-KR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Intorduction</a:t>
            </a:r>
            <a:endParaRPr lang="en-US" altLang="ko-KR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FE0B13D4-A319-5C3B-F10E-FDED088BFC8C}"/>
              </a:ext>
            </a:extLst>
          </p:cNvPr>
          <p:cNvSpPr txBox="1"/>
          <p:nvPr/>
        </p:nvSpPr>
        <p:spPr>
          <a:xfrm>
            <a:off x="477455" y="1739841"/>
            <a:ext cx="1103394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Attention mechanisms are widely used in many computer vision areas such as image classification, object detection, instance segmentation, semantic segmentation, scene parsing and action localization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TW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types of attention methods </a:t>
            </a:r>
            <a:r>
              <a:rPr lang="en-US" altLang="zh-TW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Channel attention, Spatial attention 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most commonly used method of channel attention is the Squeeze-</a:t>
            </a:r>
            <a:r>
              <a:rPr lang="en-US" altLang="zh-TW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andExcitation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(SE) module [13].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 : low cost.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Disadvantage : Ignores the importance of spatial information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=&gt; Bottleneck Attention Module(BAM) [14]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=&gt; Convolutional Block Attention Module(CBAM) [5]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zh-TW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3B662C42-044E-7F90-238B-D5AC988858BD}"/>
              </a:ext>
            </a:extLst>
          </p:cNvPr>
          <p:cNvSpPr txBox="1"/>
          <p:nvPr/>
        </p:nvSpPr>
        <p:spPr>
          <a:xfrm>
            <a:off x="477455" y="5961831"/>
            <a:ext cx="9959886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[13] Jie Hu, Li Shen, and Gang Sun. Squeeze-and-excitation networks. In IEEE Conference on Computer Vision and Pattern Recognition (CVPR), 2018.</a:t>
            </a:r>
          </a:p>
          <a:p>
            <a:r>
              <a:rPr lang="en-US" altLang="zh-TW" sz="1050" dirty="0"/>
              <a:t>[14] J. Park, S. Woo, J.-Y. Lee, and I. S. </a:t>
            </a:r>
            <a:r>
              <a:rPr lang="en-US" altLang="zh-TW" sz="1050" dirty="0" err="1"/>
              <a:t>Kweon</a:t>
            </a:r>
            <a:r>
              <a:rPr lang="en-US" altLang="zh-TW" sz="1050" dirty="0"/>
              <a:t>. Bam: Bottleneck attention module. In British Machine Vision Conference(BMVC), 2018. </a:t>
            </a:r>
            <a:endParaRPr lang="en-US" altLang="zh-TW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1050" dirty="0"/>
              <a:t>[5] </a:t>
            </a:r>
            <a:r>
              <a:rPr lang="en-US" altLang="zh-TW" sz="1050" dirty="0" err="1"/>
              <a:t>Sanghyun</a:t>
            </a:r>
            <a:r>
              <a:rPr lang="en-US" altLang="zh-TW" sz="1050" dirty="0"/>
              <a:t> Woo, </a:t>
            </a:r>
            <a:r>
              <a:rPr lang="en-US" altLang="zh-TW" sz="1050" dirty="0" err="1"/>
              <a:t>Jongchan</a:t>
            </a:r>
            <a:r>
              <a:rPr lang="en-US" altLang="zh-TW" sz="1050" dirty="0"/>
              <a:t> Park, Joon-Young Lee, and In So </a:t>
            </a:r>
            <a:r>
              <a:rPr lang="en-US" altLang="zh-TW" sz="1050" dirty="0" err="1"/>
              <a:t>Kweon</a:t>
            </a:r>
            <a:r>
              <a:rPr lang="en-US" altLang="zh-TW" sz="1050" dirty="0"/>
              <a:t>. </a:t>
            </a:r>
            <a:r>
              <a:rPr lang="en-US" altLang="zh-TW" sz="1050" dirty="0" err="1"/>
              <a:t>Cbam</a:t>
            </a:r>
            <a:r>
              <a:rPr lang="en-US" altLang="zh-TW" sz="1050" dirty="0"/>
              <a:t>: Convolutional block attention module. In European Conference on Computer Vision (ECCV), 2018.</a:t>
            </a:r>
            <a:endParaRPr lang="zh-TW" alt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090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7455" y="6557649"/>
            <a:ext cx="11237091" cy="300351"/>
            <a:chOff x="0" y="0"/>
            <a:chExt cx="5701783" cy="152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701783" cy="152400"/>
            </a:xfrm>
            <a:custGeom>
              <a:avLst/>
              <a:gdLst/>
              <a:ahLst/>
              <a:cxnLst/>
              <a:rect l="l" t="t" r="r" b="b"/>
              <a:pathLst>
                <a:path w="5701783" h="152400">
                  <a:moveTo>
                    <a:pt x="0" y="0"/>
                  </a:moveTo>
                  <a:lnTo>
                    <a:pt x="5701783" y="0"/>
                  </a:lnTo>
                  <a:lnTo>
                    <a:pt x="5701783" y="152400"/>
                  </a:lnTo>
                  <a:lnTo>
                    <a:pt x="0" y="152400"/>
                  </a:lnTo>
                  <a:lnTo>
                    <a:pt x="0" y="0"/>
                  </a:lnTo>
                </a:path>
              </a:pathLst>
            </a:custGeom>
            <a:solidFill>
              <a:srgbClr val="00C49A"/>
            </a:solidFill>
          </p:spPr>
          <p:txBody>
            <a:bodyPr/>
            <a:lstStyle/>
            <a:p>
              <a:endParaRPr lang="zh-TW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AutoShape 4"/>
          <p:cNvSpPr/>
          <p:nvPr/>
        </p:nvSpPr>
        <p:spPr>
          <a:xfrm>
            <a:off x="477455" y="679450"/>
            <a:ext cx="11237091" cy="0"/>
          </a:xfrm>
          <a:prstGeom prst="line">
            <a:avLst/>
          </a:prstGeom>
          <a:ln w="19050" cap="rnd">
            <a:solidFill>
              <a:srgbClr val="00C49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621750" y="145036"/>
            <a:ext cx="463485" cy="463485"/>
          </a:xfrm>
          <a:custGeom>
            <a:avLst/>
            <a:gdLst/>
            <a:ahLst/>
            <a:cxnLst/>
            <a:rect l="l" t="t" r="r" b="b"/>
            <a:pathLst>
              <a:path w="695228" h="695228">
                <a:moveTo>
                  <a:pt x="0" y="0"/>
                </a:moveTo>
                <a:lnTo>
                  <a:pt x="695228" y="0"/>
                </a:lnTo>
                <a:lnTo>
                  <a:pt x="695228" y="695228"/>
                </a:lnTo>
                <a:lnTo>
                  <a:pt x="0" y="6952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77455" y="358331"/>
            <a:ext cx="1046545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2023 - 09 - 27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54195" y="358332"/>
            <a:ext cx="457200" cy="219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譚丞岡</a:t>
            </a:r>
          </a:p>
        </p:txBody>
      </p:sp>
      <p:sp>
        <p:nvSpPr>
          <p:cNvPr id="18" name="投影片編號版面配置區 17">
            <a:extLst>
              <a:ext uri="{FF2B5EF4-FFF2-40B4-BE49-F238E27FC236}">
                <a16:creationId xmlns:a16="http://schemas.microsoft.com/office/drawing/2014/main" id="{68AE8B26-52D4-FD46-5206-0C8879DE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4</a:t>
            </a:fld>
            <a:endParaRPr lang="zh-TW" altLang="en-US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909F8592-B1F5-B0D4-9B7C-204869111B21}"/>
              </a:ext>
            </a:extLst>
          </p:cNvPr>
          <p:cNvSpPr txBox="1"/>
          <p:nvPr/>
        </p:nvSpPr>
        <p:spPr>
          <a:xfrm>
            <a:off x="477455" y="948036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ko-KR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Intorduction</a:t>
            </a:r>
            <a:endParaRPr lang="en-US" altLang="ko-KR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6B17BCA9-92DA-E835-1E19-064057822099}"/>
              </a:ext>
            </a:extLst>
          </p:cNvPr>
          <p:cNvSpPr txBox="1"/>
          <p:nvPr/>
        </p:nvSpPr>
        <p:spPr>
          <a:xfrm>
            <a:off x="477455" y="1739841"/>
            <a:ext cx="11607780" cy="21409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However, there still exists two important and challenging problems.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efficiently capture and exploit the spatial information of the feature map with different scales to enrich the feature space.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Channel or spatial attention can only effectively capture the local information but fail in establishing a long-range channel dependency. 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=&gt; </a:t>
            </a:r>
            <a:r>
              <a:rPr lang="en-US" altLang="zh-TW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PyConv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(Pyramid Convolution), Res2Net, HS-</a:t>
            </a:r>
            <a:r>
              <a:rPr lang="en-US" altLang="zh-TW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ResNet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(Hierarchical Saliency Residual Network)</a:t>
            </a:r>
          </a:p>
          <a:p>
            <a:pPr lvl="2">
              <a:lnSpc>
                <a:spcPct val="150000"/>
              </a:lnSpc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Those models have higher model complexity and thus the network suffers from heavy computational.</a:t>
            </a: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F971C59F-72E5-2975-B0AA-DF5760B3DFB9}"/>
              </a:ext>
            </a:extLst>
          </p:cNvPr>
          <p:cNvSpPr txBox="1"/>
          <p:nvPr/>
        </p:nvSpPr>
        <p:spPr>
          <a:xfrm>
            <a:off x="443747" y="5749114"/>
            <a:ext cx="117482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[15] </a:t>
            </a:r>
            <a:r>
              <a:rPr lang="en-US" altLang="zh-TW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Ionut</a:t>
            </a:r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Cosmin Duta, Li Liu, Fan Zhu, and Ling Shao. Pyramidal </a:t>
            </a:r>
            <a:r>
              <a:rPr lang="en-US" altLang="zh-TW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convolution:rethinking</a:t>
            </a:r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convolutional neural networks for visual recognition. </a:t>
            </a:r>
            <a:r>
              <a:rPr lang="en-US" altLang="zh-TW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preprint arXiv:2006.11538, 2020. </a:t>
            </a:r>
          </a:p>
          <a:p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[16] Shang-Hua Gao, Ming-Ming Cheng, Kai Zhao, Xin-Yu Zhang, Ming-</a:t>
            </a:r>
            <a:r>
              <a:rPr lang="en-US" altLang="zh-TW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Hsuan</a:t>
            </a:r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Yang, and Philip Torr. Res2net: A new multi-scale backbone architecture. IEEE Transactions on Pattern Analysis and Machine Intelligence, 43(2):652–662, 2021. </a:t>
            </a:r>
          </a:p>
          <a:p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[17] </a:t>
            </a:r>
            <a:r>
              <a:rPr lang="en-US" altLang="zh-TW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Pengcheng</a:t>
            </a:r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Yuan, </a:t>
            </a:r>
            <a:r>
              <a:rPr lang="en-US" altLang="zh-TW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Shufei</a:t>
            </a:r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Lin, Cheng Cui, </a:t>
            </a:r>
            <a:r>
              <a:rPr lang="en-US" altLang="zh-TW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Yuning</a:t>
            </a:r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Du, </a:t>
            </a:r>
            <a:r>
              <a:rPr lang="en-US" altLang="zh-TW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Ruoyu</a:t>
            </a:r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Guo, </a:t>
            </a:r>
            <a:r>
              <a:rPr lang="en-US" altLang="zh-TW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Dongliang</a:t>
            </a:r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He, </a:t>
            </a:r>
            <a:r>
              <a:rPr lang="en-US" altLang="zh-TW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Errui</a:t>
            </a:r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Ding, and </a:t>
            </a:r>
            <a:r>
              <a:rPr lang="en-US" altLang="zh-TW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Shumin</a:t>
            </a:r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Han. Hs-</a:t>
            </a:r>
            <a:r>
              <a:rPr lang="en-US" altLang="zh-TW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resnet</a:t>
            </a:r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Hierarchical-split block on convolutional neural network. </a:t>
            </a:r>
            <a:r>
              <a:rPr lang="en-US" altLang="zh-TW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US" altLang="zh-TW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preprint arXiv:2010.07621, 2020.</a:t>
            </a:r>
            <a:endParaRPr lang="zh-TW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57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7455" y="6557649"/>
            <a:ext cx="11237091" cy="300351"/>
            <a:chOff x="0" y="0"/>
            <a:chExt cx="5701783" cy="152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701783" cy="152400"/>
            </a:xfrm>
            <a:custGeom>
              <a:avLst/>
              <a:gdLst/>
              <a:ahLst/>
              <a:cxnLst/>
              <a:rect l="l" t="t" r="r" b="b"/>
              <a:pathLst>
                <a:path w="5701783" h="152400">
                  <a:moveTo>
                    <a:pt x="0" y="0"/>
                  </a:moveTo>
                  <a:lnTo>
                    <a:pt x="5701783" y="0"/>
                  </a:lnTo>
                  <a:lnTo>
                    <a:pt x="5701783" y="152400"/>
                  </a:lnTo>
                  <a:lnTo>
                    <a:pt x="0" y="152400"/>
                  </a:lnTo>
                  <a:lnTo>
                    <a:pt x="0" y="0"/>
                  </a:lnTo>
                </a:path>
              </a:pathLst>
            </a:custGeom>
            <a:solidFill>
              <a:srgbClr val="00C49A"/>
            </a:solidFill>
          </p:spPr>
          <p:txBody>
            <a:bodyPr/>
            <a:lstStyle/>
            <a:p>
              <a:endParaRPr lang="zh-TW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AutoShape 4"/>
          <p:cNvSpPr/>
          <p:nvPr/>
        </p:nvSpPr>
        <p:spPr>
          <a:xfrm>
            <a:off x="477455" y="679450"/>
            <a:ext cx="11237091" cy="0"/>
          </a:xfrm>
          <a:prstGeom prst="line">
            <a:avLst/>
          </a:prstGeom>
          <a:ln w="19050" cap="rnd">
            <a:solidFill>
              <a:srgbClr val="00C49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621750" y="145036"/>
            <a:ext cx="463485" cy="463485"/>
          </a:xfrm>
          <a:custGeom>
            <a:avLst/>
            <a:gdLst/>
            <a:ahLst/>
            <a:cxnLst/>
            <a:rect l="l" t="t" r="r" b="b"/>
            <a:pathLst>
              <a:path w="695228" h="695228">
                <a:moveTo>
                  <a:pt x="0" y="0"/>
                </a:moveTo>
                <a:lnTo>
                  <a:pt x="695228" y="0"/>
                </a:lnTo>
                <a:lnTo>
                  <a:pt x="695228" y="695228"/>
                </a:lnTo>
                <a:lnTo>
                  <a:pt x="0" y="6952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77455" y="358331"/>
            <a:ext cx="1046545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2023 - 09 - 27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54195" y="358332"/>
            <a:ext cx="457200" cy="219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譚丞岡</a:t>
            </a:r>
          </a:p>
        </p:txBody>
      </p:sp>
      <p:sp>
        <p:nvSpPr>
          <p:cNvPr id="18" name="投影片編號版面配置區 17">
            <a:extLst>
              <a:ext uri="{FF2B5EF4-FFF2-40B4-BE49-F238E27FC236}">
                <a16:creationId xmlns:a16="http://schemas.microsoft.com/office/drawing/2014/main" id="{68AE8B26-52D4-FD46-5206-0C8879DE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5</a:t>
            </a:fld>
            <a:endParaRPr lang="zh-TW" altLang="en-US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909F8592-B1F5-B0D4-9B7C-204869111B21}"/>
              </a:ext>
            </a:extLst>
          </p:cNvPr>
          <p:cNvSpPr txBox="1"/>
          <p:nvPr/>
        </p:nvSpPr>
        <p:spPr>
          <a:xfrm>
            <a:off x="477455" y="948036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ko-KR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Intorduction</a:t>
            </a:r>
            <a:endParaRPr lang="en-US" altLang="ko-KR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73599D26-26C1-A447-3139-DE8B33ABCF29}"/>
              </a:ext>
            </a:extLst>
          </p:cNvPr>
          <p:cNvSpPr txBox="1"/>
          <p:nvPr/>
        </p:nvSpPr>
        <p:spPr>
          <a:xfrm>
            <a:off x="477455" y="1739841"/>
            <a:ext cx="11607780" cy="32489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=&gt; Pyramid Squeeze Attention (PSA)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PSA module has the ability to process the input tensor at multiple scales. Specifically, by using the multi-scale pyramid convolution structure to integrate the information of the input feature map.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multi-scale pyramid convolution structure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=&gt; Helps take into account different object sizes or different spatial characteristics of features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Channel-level compression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=&gt; Spatial information at different scales can be effectively extracted from the feature map for each channel.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Finally, the attention weight for each channel of the multi-scale feature map is obtained, the importance of each channel is normalized through </a:t>
            </a:r>
            <a:r>
              <a:rPr lang="en-US" altLang="zh-TW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Softmax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a high weight is assigned to important information.</a:t>
            </a:r>
          </a:p>
        </p:txBody>
      </p:sp>
    </p:spTree>
    <p:extLst>
      <p:ext uri="{BB962C8B-B14F-4D97-AF65-F5344CB8AC3E}">
        <p14:creationId xmlns:p14="http://schemas.microsoft.com/office/powerpoint/2010/main" val="2034447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7455" y="6557649"/>
            <a:ext cx="11237091" cy="300351"/>
            <a:chOff x="0" y="0"/>
            <a:chExt cx="5701783" cy="152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701783" cy="152400"/>
            </a:xfrm>
            <a:custGeom>
              <a:avLst/>
              <a:gdLst/>
              <a:ahLst/>
              <a:cxnLst/>
              <a:rect l="l" t="t" r="r" b="b"/>
              <a:pathLst>
                <a:path w="5701783" h="152400">
                  <a:moveTo>
                    <a:pt x="0" y="0"/>
                  </a:moveTo>
                  <a:lnTo>
                    <a:pt x="5701783" y="0"/>
                  </a:lnTo>
                  <a:lnTo>
                    <a:pt x="5701783" y="152400"/>
                  </a:lnTo>
                  <a:lnTo>
                    <a:pt x="0" y="152400"/>
                  </a:lnTo>
                  <a:lnTo>
                    <a:pt x="0" y="0"/>
                  </a:lnTo>
                </a:path>
              </a:pathLst>
            </a:custGeom>
            <a:solidFill>
              <a:srgbClr val="00C49A"/>
            </a:solidFill>
          </p:spPr>
          <p:txBody>
            <a:bodyPr/>
            <a:lstStyle/>
            <a:p>
              <a:endParaRPr lang="zh-TW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AutoShape 4"/>
          <p:cNvSpPr/>
          <p:nvPr/>
        </p:nvSpPr>
        <p:spPr>
          <a:xfrm>
            <a:off x="477455" y="679450"/>
            <a:ext cx="11237091" cy="0"/>
          </a:xfrm>
          <a:prstGeom prst="line">
            <a:avLst/>
          </a:prstGeom>
          <a:ln w="19050" cap="rnd">
            <a:solidFill>
              <a:srgbClr val="00C49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621750" y="145036"/>
            <a:ext cx="463485" cy="463485"/>
          </a:xfrm>
          <a:custGeom>
            <a:avLst/>
            <a:gdLst/>
            <a:ahLst/>
            <a:cxnLst/>
            <a:rect l="l" t="t" r="r" b="b"/>
            <a:pathLst>
              <a:path w="695228" h="695228">
                <a:moveTo>
                  <a:pt x="0" y="0"/>
                </a:moveTo>
                <a:lnTo>
                  <a:pt x="695228" y="0"/>
                </a:lnTo>
                <a:lnTo>
                  <a:pt x="695228" y="695228"/>
                </a:lnTo>
                <a:lnTo>
                  <a:pt x="0" y="6952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77455" y="358331"/>
            <a:ext cx="1046545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2023 - 09 - 27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54195" y="358332"/>
            <a:ext cx="457200" cy="219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譚丞岡</a:t>
            </a:r>
          </a:p>
        </p:txBody>
      </p:sp>
      <p:sp>
        <p:nvSpPr>
          <p:cNvPr id="18" name="投影片編號版面配置區 17">
            <a:extLst>
              <a:ext uri="{FF2B5EF4-FFF2-40B4-BE49-F238E27FC236}">
                <a16:creationId xmlns:a16="http://schemas.microsoft.com/office/drawing/2014/main" id="{68AE8B26-52D4-FD46-5206-0C8879DE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6</a:t>
            </a:fld>
            <a:endParaRPr lang="zh-TW" altLang="en-US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7B7C6168-241F-5EB2-C01A-BC3ED1F42EE3}"/>
              </a:ext>
            </a:extLst>
          </p:cNvPr>
          <p:cNvSpPr txBox="1"/>
          <p:nvPr/>
        </p:nvSpPr>
        <p:spPr>
          <a:xfrm>
            <a:off x="477455" y="1019445"/>
            <a:ext cx="60975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Related Work</a:t>
            </a: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48141B5-04AC-F68A-8525-3EFEC1EE0939}"/>
              </a:ext>
            </a:extLst>
          </p:cNvPr>
          <p:cNvSpPr txBox="1"/>
          <p:nvPr/>
        </p:nvSpPr>
        <p:spPr>
          <a:xfrm>
            <a:off x="570368" y="1919335"/>
            <a:ext cx="10941027" cy="3741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Squeeze-and-Excitation (SE) attention [13] :  capture channel correlations by selectively modulating the scale of channel.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Convolutional block attention module (CBAM) [5] : Enrich the attention map by adding max pooled features for the channel attention.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Selective kernel networks (</a:t>
            </a:r>
            <a:r>
              <a:rPr lang="en-US" altLang="zh-TW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SKNet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[21] : a dynamic selection attention mechanism that allows each neuron to adaptively</a:t>
            </a:r>
          </a:p>
          <a:p>
            <a:pPr>
              <a:lnSpc>
                <a:spcPct val="150000"/>
              </a:lnSpc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adjust its receptive field size based on multiple scales of input feature map.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 startAt="4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Efficient channel attention for deep convolutional neural networks (</a:t>
            </a:r>
            <a:r>
              <a:rPr lang="en-US" altLang="zh-TW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ECANet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[11] : one-dimensional convolution layer to reduce the redundancy of fully connected layers.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 startAt="4"/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Dual attention network  (</a:t>
            </a:r>
            <a:r>
              <a:rPr lang="en-US" altLang="zh-TW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DANet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[18] : adaptively integrates local features with their global dependencies by summing these two attention modules from different branches.</a:t>
            </a:r>
          </a:p>
          <a:p>
            <a:pPr>
              <a:lnSpc>
                <a:spcPct val="150000"/>
              </a:lnSpc>
            </a:pPr>
            <a:endParaRPr lang="zh-TW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A22AB111-13A8-79DE-3424-158E893BE00B}"/>
              </a:ext>
            </a:extLst>
          </p:cNvPr>
          <p:cNvSpPr txBox="1"/>
          <p:nvPr/>
        </p:nvSpPr>
        <p:spPr>
          <a:xfrm>
            <a:off x="570368" y="5437840"/>
            <a:ext cx="10004080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[13] Jie Hu, Li Shen, and Gang Sun. Squeeze-and-excitation networks. In IEEE Conference on Computer Vision and Pattern Recognition (CVPR), 2018.</a:t>
            </a:r>
          </a:p>
          <a:p>
            <a:r>
              <a:rPr lang="en-US" altLang="zh-TW" sz="1050" dirty="0"/>
              <a:t>[5] </a:t>
            </a:r>
            <a:r>
              <a:rPr lang="en-US" altLang="zh-TW" sz="1050" dirty="0" err="1"/>
              <a:t>Sanghyun</a:t>
            </a:r>
            <a:r>
              <a:rPr lang="en-US" altLang="zh-TW" sz="1050" dirty="0"/>
              <a:t> Woo, </a:t>
            </a:r>
            <a:r>
              <a:rPr lang="en-US" altLang="zh-TW" sz="1050" dirty="0" err="1"/>
              <a:t>Jongchan</a:t>
            </a:r>
            <a:r>
              <a:rPr lang="en-US" altLang="zh-TW" sz="1050" dirty="0"/>
              <a:t> Park, Joon-Young Lee, and In So </a:t>
            </a:r>
            <a:r>
              <a:rPr lang="en-US" altLang="zh-TW" sz="1050" dirty="0" err="1"/>
              <a:t>Kweon</a:t>
            </a:r>
            <a:r>
              <a:rPr lang="en-US" altLang="zh-TW" sz="1050" dirty="0"/>
              <a:t>. </a:t>
            </a:r>
            <a:r>
              <a:rPr lang="en-US" altLang="zh-TW" sz="1050" dirty="0" err="1"/>
              <a:t>Cbam</a:t>
            </a:r>
            <a:r>
              <a:rPr lang="en-US" altLang="zh-TW" sz="1050" dirty="0"/>
              <a:t>: Convolutional block attention module. In European Conference on Computer Vision (ECCV), 2018.</a:t>
            </a:r>
          </a:p>
          <a:p>
            <a:r>
              <a:rPr lang="en-US" altLang="zh-TW" sz="1050" dirty="0"/>
              <a:t>[21] Xiang Li, </a:t>
            </a:r>
            <a:r>
              <a:rPr lang="en-US" altLang="zh-TW" sz="1050" dirty="0" err="1"/>
              <a:t>Wenhai</a:t>
            </a:r>
            <a:r>
              <a:rPr lang="en-US" altLang="zh-TW" sz="1050" dirty="0"/>
              <a:t> Wang, </a:t>
            </a:r>
            <a:r>
              <a:rPr lang="en-US" altLang="zh-TW" sz="1050" dirty="0" err="1"/>
              <a:t>Xiaolin</a:t>
            </a:r>
            <a:r>
              <a:rPr lang="en-US" altLang="zh-TW" sz="1050" dirty="0"/>
              <a:t> Hu, and Jian Yang. Selective kernel networks. In IEEE Conference on Computer Vision and Pattern Recognition (CVPR), pages 510–519, 2019.</a:t>
            </a:r>
          </a:p>
          <a:p>
            <a:r>
              <a:rPr lang="en-US" altLang="zh-TW" sz="1050" dirty="0"/>
              <a:t>[11] </a:t>
            </a:r>
            <a:r>
              <a:rPr lang="en-US" altLang="zh-TW" sz="1050" dirty="0" err="1"/>
              <a:t>Qilong</a:t>
            </a:r>
            <a:r>
              <a:rPr lang="en-US" altLang="zh-TW" sz="1050" dirty="0"/>
              <a:t> Wang, </a:t>
            </a:r>
            <a:r>
              <a:rPr lang="en-US" altLang="zh-TW" sz="1050" dirty="0" err="1"/>
              <a:t>Banggu</a:t>
            </a:r>
            <a:r>
              <a:rPr lang="en-US" altLang="zh-TW" sz="1050" dirty="0"/>
              <a:t> Wu, </a:t>
            </a:r>
            <a:r>
              <a:rPr lang="en-US" altLang="zh-TW" sz="1050" dirty="0" err="1"/>
              <a:t>Pengfei</a:t>
            </a:r>
            <a:r>
              <a:rPr lang="en-US" altLang="zh-TW" sz="1050" dirty="0"/>
              <a:t> Zhu, </a:t>
            </a:r>
            <a:r>
              <a:rPr lang="en-US" altLang="zh-TW" sz="1050" dirty="0" err="1"/>
              <a:t>Peihua</a:t>
            </a:r>
            <a:r>
              <a:rPr lang="en-US" altLang="zh-TW" sz="1050" dirty="0"/>
              <a:t> Li, </a:t>
            </a:r>
            <a:r>
              <a:rPr lang="en-US" altLang="zh-TW" sz="1050" dirty="0" err="1"/>
              <a:t>Wangmeng</a:t>
            </a:r>
            <a:r>
              <a:rPr lang="en-US" altLang="zh-TW" sz="1050" dirty="0"/>
              <a:t> </a:t>
            </a:r>
            <a:r>
              <a:rPr lang="en-US" altLang="zh-TW" sz="1050" dirty="0" err="1"/>
              <a:t>Zuo</a:t>
            </a:r>
            <a:r>
              <a:rPr lang="en-US" altLang="zh-TW" sz="1050" dirty="0"/>
              <a:t>, and </a:t>
            </a:r>
            <a:r>
              <a:rPr lang="en-US" altLang="zh-TW" sz="1050" dirty="0" err="1"/>
              <a:t>Qinghua</a:t>
            </a:r>
            <a:r>
              <a:rPr lang="en-US" altLang="zh-TW" sz="1050" dirty="0"/>
              <a:t> Hu. </a:t>
            </a:r>
            <a:r>
              <a:rPr lang="en-US" altLang="zh-TW" sz="1050" dirty="0" err="1"/>
              <a:t>Eca</a:t>
            </a:r>
            <a:r>
              <a:rPr lang="en-US" altLang="zh-TW" sz="1050" dirty="0"/>
              <a:t>-net: Efficient channel attention for deep convolutional neural networks. In IEEE Conference on Computer Vision and Pattern Recognition (CVPR), 2020. </a:t>
            </a:r>
          </a:p>
          <a:p>
            <a:r>
              <a:rPr lang="en-US" altLang="zh-TW" sz="1050" dirty="0"/>
              <a:t>[18] Jun Fu, Jing Liu, </a:t>
            </a:r>
            <a:r>
              <a:rPr lang="en-US" altLang="zh-TW" sz="1050" dirty="0" err="1"/>
              <a:t>Haijie</a:t>
            </a:r>
            <a:r>
              <a:rPr lang="en-US" altLang="zh-TW" sz="1050" dirty="0"/>
              <a:t> Tian, Yong Li, </a:t>
            </a:r>
            <a:r>
              <a:rPr lang="en-US" altLang="zh-TW" sz="1050" dirty="0" err="1"/>
              <a:t>Yongjun</a:t>
            </a:r>
            <a:r>
              <a:rPr lang="en-US" altLang="zh-TW" sz="1050" dirty="0"/>
              <a:t> Bao, </a:t>
            </a:r>
            <a:r>
              <a:rPr lang="en-US" altLang="zh-TW" sz="1050" dirty="0" err="1"/>
              <a:t>Zhiwei</a:t>
            </a:r>
            <a:r>
              <a:rPr lang="en-US" altLang="zh-TW" sz="1050" dirty="0"/>
              <a:t> Fang, and </a:t>
            </a:r>
            <a:r>
              <a:rPr lang="en-US" altLang="zh-TW" sz="1050" dirty="0" err="1"/>
              <a:t>Hanqing</a:t>
            </a:r>
            <a:r>
              <a:rPr lang="en-US" altLang="zh-TW" sz="1050" dirty="0"/>
              <a:t> Lu. Dual attention network for scene seg</a:t>
            </a:r>
            <a:endParaRPr lang="zh-TW" alt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812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7455" y="6557649"/>
            <a:ext cx="11237091" cy="300351"/>
            <a:chOff x="0" y="0"/>
            <a:chExt cx="5701783" cy="152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701783" cy="152400"/>
            </a:xfrm>
            <a:custGeom>
              <a:avLst/>
              <a:gdLst/>
              <a:ahLst/>
              <a:cxnLst/>
              <a:rect l="l" t="t" r="r" b="b"/>
              <a:pathLst>
                <a:path w="5701783" h="152400">
                  <a:moveTo>
                    <a:pt x="0" y="0"/>
                  </a:moveTo>
                  <a:lnTo>
                    <a:pt x="5701783" y="0"/>
                  </a:lnTo>
                  <a:lnTo>
                    <a:pt x="5701783" y="152400"/>
                  </a:lnTo>
                  <a:lnTo>
                    <a:pt x="0" y="152400"/>
                  </a:lnTo>
                  <a:lnTo>
                    <a:pt x="0" y="0"/>
                  </a:lnTo>
                </a:path>
              </a:pathLst>
            </a:custGeom>
            <a:solidFill>
              <a:srgbClr val="00C49A"/>
            </a:solidFill>
          </p:spPr>
          <p:txBody>
            <a:bodyPr/>
            <a:lstStyle/>
            <a:p>
              <a:endParaRPr lang="zh-TW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AutoShape 4"/>
          <p:cNvSpPr/>
          <p:nvPr/>
        </p:nvSpPr>
        <p:spPr>
          <a:xfrm>
            <a:off x="477455" y="679450"/>
            <a:ext cx="11237091" cy="0"/>
          </a:xfrm>
          <a:prstGeom prst="line">
            <a:avLst/>
          </a:prstGeom>
          <a:ln w="19050" cap="rnd">
            <a:solidFill>
              <a:srgbClr val="00C49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621750" y="145036"/>
            <a:ext cx="463485" cy="463485"/>
          </a:xfrm>
          <a:custGeom>
            <a:avLst/>
            <a:gdLst/>
            <a:ahLst/>
            <a:cxnLst/>
            <a:rect l="l" t="t" r="r" b="b"/>
            <a:pathLst>
              <a:path w="695228" h="695228">
                <a:moveTo>
                  <a:pt x="0" y="0"/>
                </a:moveTo>
                <a:lnTo>
                  <a:pt x="695228" y="0"/>
                </a:lnTo>
                <a:lnTo>
                  <a:pt x="695228" y="695228"/>
                </a:lnTo>
                <a:lnTo>
                  <a:pt x="0" y="6952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77455" y="358331"/>
            <a:ext cx="1046545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2023 - 09 - 27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54195" y="358332"/>
            <a:ext cx="457200" cy="219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譚丞岡</a:t>
            </a:r>
          </a:p>
        </p:txBody>
      </p:sp>
      <p:sp>
        <p:nvSpPr>
          <p:cNvPr id="18" name="投影片編號版面配置區 17">
            <a:extLst>
              <a:ext uri="{FF2B5EF4-FFF2-40B4-BE49-F238E27FC236}">
                <a16:creationId xmlns:a16="http://schemas.microsoft.com/office/drawing/2014/main" id="{68AE8B26-52D4-FD46-5206-0C8879DE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7</a:t>
            </a:fld>
            <a:endParaRPr lang="zh-TW" altLang="en-US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C00DC67-6120-E410-45D1-06B138FA548E}"/>
              </a:ext>
            </a:extLst>
          </p:cNvPr>
          <p:cNvSpPr txBox="1"/>
          <p:nvPr/>
        </p:nvSpPr>
        <p:spPr>
          <a:xfrm>
            <a:off x="477455" y="1019445"/>
            <a:ext cx="60975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Method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94608DAB-90C9-554D-D84F-6A05F73E5DD0}"/>
              </a:ext>
            </a:extLst>
          </p:cNvPr>
          <p:cNvSpPr txBox="1"/>
          <p:nvPr/>
        </p:nvSpPr>
        <p:spPr>
          <a:xfrm>
            <a:off x="478324" y="1513327"/>
            <a:ext cx="2091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Channel attention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F66AFA0E-AB1B-668F-2C73-83EC46CD45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6611" y="3100107"/>
            <a:ext cx="6179695" cy="2006886"/>
          </a:xfrm>
          <a:prstGeom prst="rect">
            <a:avLst/>
          </a:prstGeom>
        </p:spPr>
      </p:pic>
      <p:pic>
        <p:nvPicPr>
          <p:cNvPr id="15" name="圖片 14">
            <a:extLst>
              <a:ext uri="{FF2B5EF4-FFF2-40B4-BE49-F238E27FC236}">
                <a16:creationId xmlns:a16="http://schemas.microsoft.com/office/drawing/2014/main" id="{A24BBAC7-AD7D-CB00-2C9B-42A08D3380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030"/>
          <a:stretch/>
        </p:blipFill>
        <p:spPr>
          <a:xfrm>
            <a:off x="571366" y="2171211"/>
            <a:ext cx="1905266" cy="300350"/>
          </a:xfrm>
          <a:prstGeom prst="rect">
            <a:avLst/>
          </a:prstGeom>
        </p:spPr>
      </p:pic>
      <p:sp>
        <p:nvSpPr>
          <p:cNvPr id="17" name="文字方塊 16">
            <a:extLst>
              <a:ext uri="{FF2B5EF4-FFF2-40B4-BE49-F238E27FC236}">
                <a16:creationId xmlns:a16="http://schemas.microsoft.com/office/drawing/2014/main" id="{FFFF7A04-E017-C40D-EB95-AADE3F333CD0}"/>
              </a:ext>
            </a:extLst>
          </p:cNvPr>
          <p:cNvSpPr txBox="1"/>
          <p:nvPr/>
        </p:nvSpPr>
        <p:spPr>
          <a:xfrm>
            <a:off x="2513092" y="2152109"/>
            <a:ext cx="60975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H, W, C =&gt; height, width, number of input channels</a:t>
            </a:r>
            <a:endParaRPr lang="zh-TW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圖片 19">
            <a:extLst>
              <a:ext uri="{FF2B5EF4-FFF2-40B4-BE49-F238E27FC236}">
                <a16:creationId xmlns:a16="http://schemas.microsoft.com/office/drawing/2014/main" id="{774BC9B8-E7A6-A102-81B0-6B03BACEDF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455" y="2471561"/>
            <a:ext cx="3496163" cy="990738"/>
          </a:xfrm>
          <a:prstGeom prst="rect">
            <a:avLst/>
          </a:prstGeom>
        </p:spPr>
      </p:pic>
      <p:sp>
        <p:nvSpPr>
          <p:cNvPr id="24" name="文字方塊 23">
            <a:extLst>
              <a:ext uri="{FF2B5EF4-FFF2-40B4-BE49-F238E27FC236}">
                <a16:creationId xmlns:a16="http://schemas.microsoft.com/office/drawing/2014/main" id="{02A91BCC-A140-ACFF-B249-F38AA5EF5148}"/>
              </a:ext>
            </a:extLst>
          </p:cNvPr>
          <p:cNvSpPr txBox="1"/>
          <p:nvPr/>
        </p:nvSpPr>
        <p:spPr>
          <a:xfrm>
            <a:off x="450459" y="3799411"/>
            <a:ext cx="6097508" cy="1617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block consists of two parts 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TW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squeeze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zh-TW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excitation</a:t>
            </a:r>
          </a:p>
          <a:p>
            <a:pPr>
              <a:lnSpc>
                <a:spcPct val="150000"/>
              </a:lnSpc>
            </a:pP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is respectively designed for encoding the global information and adaptively recalibrating the channel-wise relationship. </a:t>
            </a:r>
            <a:endParaRPr lang="zh-TW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796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7455" y="6557649"/>
            <a:ext cx="11237091" cy="300351"/>
            <a:chOff x="0" y="0"/>
            <a:chExt cx="5701783" cy="152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701783" cy="152400"/>
            </a:xfrm>
            <a:custGeom>
              <a:avLst/>
              <a:gdLst/>
              <a:ahLst/>
              <a:cxnLst/>
              <a:rect l="l" t="t" r="r" b="b"/>
              <a:pathLst>
                <a:path w="5701783" h="152400">
                  <a:moveTo>
                    <a:pt x="0" y="0"/>
                  </a:moveTo>
                  <a:lnTo>
                    <a:pt x="5701783" y="0"/>
                  </a:lnTo>
                  <a:lnTo>
                    <a:pt x="5701783" y="152400"/>
                  </a:lnTo>
                  <a:lnTo>
                    <a:pt x="0" y="152400"/>
                  </a:lnTo>
                  <a:lnTo>
                    <a:pt x="0" y="0"/>
                  </a:lnTo>
                </a:path>
              </a:pathLst>
            </a:custGeom>
            <a:solidFill>
              <a:srgbClr val="00C49A"/>
            </a:solidFill>
          </p:spPr>
          <p:txBody>
            <a:bodyPr/>
            <a:lstStyle/>
            <a:p>
              <a:endParaRPr lang="zh-TW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AutoShape 4"/>
          <p:cNvSpPr/>
          <p:nvPr/>
        </p:nvSpPr>
        <p:spPr>
          <a:xfrm>
            <a:off x="477455" y="679450"/>
            <a:ext cx="11237091" cy="0"/>
          </a:xfrm>
          <a:prstGeom prst="line">
            <a:avLst/>
          </a:prstGeom>
          <a:ln w="19050" cap="rnd">
            <a:solidFill>
              <a:srgbClr val="00C49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621750" y="145036"/>
            <a:ext cx="463485" cy="463485"/>
          </a:xfrm>
          <a:custGeom>
            <a:avLst/>
            <a:gdLst/>
            <a:ahLst/>
            <a:cxnLst/>
            <a:rect l="l" t="t" r="r" b="b"/>
            <a:pathLst>
              <a:path w="695228" h="695228">
                <a:moveTo>
                  <a:pt x="0" y="0"/>
                </a:moveTo>
                <a:lnTo>
                  <a:pt x="695228" y="0"/>
                </a:lnTo>
                <a:lnTo>
                  <a:pt x="695228" y="695228"/>
                </a:lnTo>
                <a:lnTo>
                  <a:pt x="0" y="6952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77455" y="358331"/>
            <a:ext cx="1046545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2023 - 09 - 27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54195" y="358332"/>
            <a:ext cx="457200" cy="219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譚丞岡</a:t>
            </a:r>
          </a:p>
        </p:txBody>
      </p:sp>
      <p:sp>
        <p:nvSpPr>
          <p:cNvPr id="18" name="投影片編號版面配置區 17">
            <a:extLst>
              <a:ext uri="{FF2B5EF4-FFF2-40B4-BE49-F238E27FC236}">
                <a16:creationId xmlns:a16="http://schemas.microsoft.com/office/drawing/2014/main" id="{68AE8B26-52D4-FD46-5206-0C8879DE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8</a:t>
            </a:fld>
            <a:endParaRPr lang="zh-TW" altLang="en-US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C00DC67-6120-E410-45D1-06B138FA548E}"/>
              </a:ext>
            </a:extLst>
          </p:cNvPr>
          <p:cNvSpPr txBox="1"/>
          <p:nvPr/>
        </p:nvSpPr>
        <p:spPr>
          <a:xfrm>
            <a:off x="477455" y="1019445"/>
            <a:ext cx="60975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Method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94608DAB-90C9-554D-D84F-6A05F73E5DD0}"/>
              </a:ext>
            </a:extLst>
          </p:cNvPr>
          <p:cNvSpPr txBox="1"/>
          <p:nvPr/>
        </p:nvSpPr>
        <p:spPr>
          <a:xfrm>
            <a:off x="444912" y="1603424"/>
            <a:ext cx="3378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Channel attention</a:t>
            </a:r>
            <a:endParaRPr lang="zh-TW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F66AFA0E-AB1B-668F-2C73-83EC46CD45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360" y="4618065"/>
            <a:ext cx="5173030" cy="1679967"/>
          </a:xfrm>
          <a:prstGeom prst="rect">
            <a:avLst/>
          </a:prstGeom>
        </p:spPr>
      </p:pic>
      <p:pic>
        <p:nvPicPr>
          <p:cNvPr id="20" name="圖片 19">
            <a:extLst>
              <a:ext uri="{FF2B5EF4-FFF2-40B4-BE49-F238E27FC236}">
                <a16:creationId xmlns:a16="http://schemas.microsoft.com/office/drawing/2014/main" id="{774BC9B8-E7A6-A102-81B0-6B03BACEDF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9128" y="1271540"/>
            <a:ext cx="3496163" cy="990738"/>
          </a:xfrm>
          <a:prstGeom prst="rect">
            <a:avLst/>
          </a:prstGeom>
        </p:spPr>
      </p:pic>
      <p:grpSp>
        <p:nvGrpSpPr>
          <p:cNvPr id="37" name="群組 36">
            <a:extLst>
              <a:ext uri="{FF2B5EF4-FFF2-40B4-BE49-F238E27FC236}">
                <a16:creationId xmlns:a16="http://schemas.microsoft.com/office/drawing/2014/main" id="{9513EBAC-7671-6090-D49F-6EC7097C1D79}"/>
              </a:ext>
            </a:extLst>
          </p:cNvPr>
          <p:cNvGrpSpPr/>
          <p:nvPr/>
        </p:nvGrpSpPr>
        <p:grpSpPr>
          <a:xfrm>
            <a:off x="444912" y="2198301"/>
            <a:ext cx="3216194" cy="2635813"/>
            <a:chOff x="450459" y="2065236"/>
            <a:chExt cx="3216194" cy="2635813"/>
          </a:xfrm>
        </p:grpSpPr>
        <p:pic>
          <p:nvPicPr>
            <p:cNvPr id="11" name="圖片 10">
              <a:extLst>
                <a:ext uri="{FF2B5EF4-FFF2-40B4-BE49-F238E27FC236}">
                  <a16:creationId xmlns:a16="http://schemas.microsoft.com/office/drawing/2014/main" id="{58B538CC-686C-F7D4-567E-F44F7196A6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0459" y="2065236"/>
              <a:ext cx="2657846" cy="466790"/>
            </a:xfrm>
            <a:prstGeom prst="rect">
              <a:avLst/>
            </a:prstGeom>
          </p:spPr>
        </p:pic>
        <p:sp>
          <p:nvSpPr>
            <p:cNvPr id="14" name="文字方塊 13">
              <a:extLst>
                <a:ext uri="{FF2B5EF4-FFF2-40B4-BE49-F238E27FC236}">
                  <a16:creationId xmlns:a16="http://schemas.microsoft.com/office/drawing/2014/main" id="{9214FF52-7CAD-E9FB-62D3-A0F6A5A95CA2}"/>
                </a:ext>
              </a:extLst>
            </p:cNvPr>
            <p:cNvSpPr txBox="1"/>
            <p:nvPr/>
          </p:nvSpPr>
          <p:spPr>
            <a:xfrm>
              <a:off x="450459" y="2675170"/>
              <a:ext cx="3216194" cy="12958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l-GR" altLang="zh-TW" dirty="0"/>
                <a:t>δ</a:t>
              </a:r>
              <a:r>
                <a:rPr lang="en-US" altLang="zh-TW" dirty="0"/>
                <a:t> : </a:t>
              </a:r>
              <a:r>
                <a:rPr lang="en-US" altLang="zh-TW" dirty="0" err="1"/>
                <a:t>Recitified</a:t>
              </a:r>
              <a:r>
                <a:rPr lang="en-US" altLang="zh-TW" dirty="0"/>
                <a:t> Linear Unit (</a:t>
              </a:r>
              <a:r>
                <a:rPr lang="en-US" altLang="zh-TW" dirty="0" err="1"/>
                <a:t>ReLU</a:t>
              </a:r>
              <a:r>
                <a:rPr lang="en-US" altLang="zh-TW" dirty="0"/>
                <a:t>)</a:t>
              </a:r>
            </a:p>
            <a:p>
              <a:pPr>
                <a:lnSpc>
                  <a:spcPct val="150000"/>
                </a:lnSpc>
              </a:pPr>
              <a:r>
                <a:rPr lang="en-US" altLang="zh-TW" dirty="0"/>
                <a:t>GAP : Global Average Pooling</a:t>
              </a:r>
            </a:p>
            <a:p>
              <a:pPr>
                <a:lnSpc>
                  <a:spcPct val="150000"/>
                </a:lnSpc>
              </a:pPr>
              <a:r>
                <a:rPr lang="el-GR" altLang="zh-TW" dirty="0"/>
                <a:t>σ</a:t>
              </a:r>
              <a:r>
                <a:rPr lang="en-US" altLang="zh-TW" dirty="0"/>
                <a:t> : Excitation Function</a:t>
              </a:r>
              <a:endParaRPr lang="zh-TW" altLang="en-US" dirty="0"/>
            </a:p>
          </p:txBody>
        </p:sp>
        <p:grpSp>
          <p:nvGrpSpPr>
            <p:cNvPr id="23" name="群組 22">
              <a:extLst>
                <a:ext uri="{FF2B5EF4-FFF2-40B4-BE49-F238E27FC236}">
                  <a16:creationId xmlns:a16="http://schemas.microsoft.com/office/drawing/2014/main" id="{C59E91B4-D1DB-AB94-0DCE-F6E3739C6795}"/>
                </a:ext>
              </a:extLst>
            </p:cNvPr>
            <p:cNvGrpSpPr/>
            <p:nvPr/>
          </p:nvGrpSpPr>
          <p:grpSpPr>
            <a:xfrm>
              <a:off x="477455" y="3971038"/>
              <a:ext cx="1269699" cy="730011"/>
              <a:chOff x="477455" y="3069400"/>
              <a:chExt cx="1269699" cy="730011"/>
            </a:xfrm>
          </p:grpSpPr>
          <p:pic>
            <p:nvPicPr>
              <p:cNvPr id="19" name="圖片 18">
                <a:extLst>
                  <a:ext uri="{FF2B5EF4-FFF2-40B4-BE49-F238E27FC236}">
                    <a16:creationId xmlns:a16="http://schemas.microsoft.com/office/drawing/2014/main" id="{A7FDE8A7-6DEF-74D2-903D-57A70F045A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7455" y="3069400"/>
                <a:ext cx="1242703" cy="379266"/>
              </a:xfrm>
              <a:prstGeom prst="rect">
                <a:avLst/>
              </a:prstGeom>
            </p:spPr>
          </p:pic>
          <p:pic>
            <p:nvPicPr>
              <p:cNvPr id="22" name="圖片 21">
                <a:extLst>
                  <a:ext uri="{FF2B5EF4-FFF2-40B4-BE49-F238E27FC236}">
                    <a16:creationId xmlns:a16="http://schemas.microsoft.com/office/drawing/2014/main" id="{6C2DE488-CF2B-0543-6A34-58123EA430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7455" y="3537776"/>
                <a:ext cx="1269699" cy="261635"/>
              </a:xfrm>
              <a:prstGeom prst="rect">
                <a:avLst/>
              </a:prstGeom>
            </p:spPr>
          </p:pic>
        </p:grpSp>
      </p:grpSp>
      <p:grpSp>
        <p:nvGrpSpPr>
          <p:cNvPr id="25" name="그룹 70">
            <a:extLst>
              <a:ext uri="{FF2B5EF4-FFF2-40B4-BE49-F238E27FC236}">
                <a16:creationId xmlns:a16="http://schemas.microsoft.com/office/drawing/2014/main" id="{E499A42D-5FB7-EDD1-0DE1-DCC970F57E96}"/>
              </a:ext>
            </a:extLst>
          </p:cNvPr>
          <p:cNvGrpSpPr/>
          <p:nvPr/>
        </p:nvGrpSpPr>
        <p:grpSpPr>
          <a:xfrm>
            <a:off x="8513737" y="3107262"/>
            <a:ext cx="1793232" cy="2877339"/>
            <a:chOff x="5813571" y="3746923"/>
            <a:chExt cx="1687879" cy="2226038"/>
          </a:xfrm>
        </p:grpSpPr>
        <p:cxnSp>
          <p:nvCxnSpPr>
            <p:cNvPr id="26" name="직선 연결선 71">
              <a:extLst>
                <a:ext uri="{FF2B5EF4-FFF2-40B4-BE49-F238E27FC236}">
                  <a16:creationId xmlns:a16="http://schemas.microsoft.com/office/drawing/2014/main" id="{8D01B0B0-C6DC-FDD5-E453-410160464E09}"/>
                </a:ext>
              </a:extLst>
            </p:cNvPr>
            <p:cNvCxnSpPr>
              <a:stCxn id="30" idx="3"/>
              <a:endCxn id="31" idx="3"/>
            </p:cNvCxnSpPr>
            <p:nvPr/>
          </p:nvCxnSpPr>
          <p:spPr>
            <a:xfrm flipV="1">
              <a:off x="5878168" y="5472257"/>
              <a:ext cx="757810" cy="50070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72">
              <a:extLst>
                <a:ext uri="{FF2B5EF4-FFF2-40B4-BE49-F238E27FC236}">
                  <a16:creationId xmlns:a16="http://schemas.microsoft.com/office/drawing/2014/main" id="{2937E99F-7919-177C-9420-420024B3CF13}"/>
                </a:ext>
              </a:extLst>
            </p:cNvPr>
            <p:cNvCxnSpPr>
              <a:stCxn id="31" idx="3"/>
              <a:endCxn id="32" idx="3"/>
            </p:cNvCxnSpPr>
            <p:nvPr/>
          </p:nvCxnSpPr>
          <p:spPr>
            <a:xfrm>
              <a:off x="6635978" y="5472257"/>
              <a:ext cx="757810" cy="50070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73">
              <a:extLst>
                <a:ext uri="{FF2B5EF4-FFF2-40B4-BE49-F238E27FC236}">
                  <a16:creationId xmlns:a16="http://schemas.microsoft.com/office/drawing/2014/main" id="{A43D6230-9C5A-1233-68AF-83CEE930100A}"/>
                </a:ext>
              </a:extLst>
            </p:cNvPr>
            <p:cNvCxnSpPr>
              <a:stCxn id="30" idx="0"/>
              <a:endCxn id="31" idx="0"/>
            </p:cNvCxnSpPr>
            <p:nvPr/>
          </p:nvCxnSpPr>
          <p:spPr>
            <a:xfrm>
              <a:off x="5921233" y="3746923"/>
              <a:ext cx="757810" cy="61231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74">
              <a:extLst>
                <a:ext uri="{FF2B5EF4-FFF2-40B4-BE49-F238E27FC236}">
                  <a16:creationId xmlns:a16="http://schemas.microsoft.com/office/drawing/2014/main" id="{8197B10C-A051-3AAE-94DD-3715B9FA513C}"/>
                </a:ext>
              </a:extLst>
            </p:cNvPr>
            <p:cNvCxnSpPr>
              <a:stCxn id="31" idx="1"/>
              <a:endCxn id="32" idx="0"/>
            </p:cNvCxnSpPr>
            <p:nvPr/>
          </p:nvCxnSpPr>
          <p:spPr>
            <a:xfrm flipV="1">
              <a:off x="6635978" y="3746923"/>
              <a:ext cx="800875" cy="6553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정육면체 75">
              <a:extLst>
                <a:ext uri="{FF2B5EF4-FFF2-40B4-BE49-F238E27FC236}">
                  <a16:creationId xmlns:a16="http://schemas.microsoft.com/office/drawing/2014/main" id="{45648177-D5C3-989C-2BD8-61C7A16889A3}"/>
                </a:ext>
              </a:extLst>
            </p:cNvPr>
            <p:cNvSpPr/>
            <p:nvPr/>
          </p:nvSpPr>
          <p:spPr>
            <a:xfrm>
              <a:off x="5813571" y="3746923"/>
              <a:ext cx="172259" cy="2226038"/>
            </a:xfrm>
            <a:prstGeom prst="cub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정육면체 76">
              <a:extLst>
                <a:ext uri="{FF2B5EF4-FFF2-40B4-BE49-F238E27FC236}">
                  <a16:creationId xmlns:a16="http://schemas.microsoft.com/office/drawing/2014/main" id="{90429D8E-6EB7-1E33-4E60-394C8E6FB7B7}"/>
                </a:ext>
              </a:extLst>
            </p:cNvPr>
            <p:cNvSpPr/>
            <p:nvPr/>
          </p:nvSpPr>
          <p:spPr>
            <a:xfrm>
              <a:off x="6571381" y="4359238"/>
              <a:ext cx="172259" cy="1113019"/>
            </a:xfrm>
            <a:prstGeom prst="cub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정육면체 77">
              <a:extLst>
                <a:ext uri="{FF2B5EF4-FFF2-40B4-BE49-F238E27FC236}">
                  <a16:creationId xmlns:a16="http://schemas.microsoft.com/office/drawing/2014/main" id="{5196ED81-7CA1-815F-8DA7-92E9981439C7}"/>
                </a:ext>
              </a:extLst>
            </p:cNvPr>
            <p:cNvSpPr/>
            <p:nvPr/>
          </p:nvSpPr>
          <p:spPr>
            <a:xfrm>
              <a:off x="7329191" y="3746923"/>
              <a:ext cx="172259" cy="2226038"/>
            </a:xfrm>
            <a:prstGeom prst="cub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4" name="圖片 33">
            <a:extLst>
              <a:ext uri="{FF2B5EF4-FFF2-40B4-BE49-F238E27FC236}">
                <a16:creationId xmlns:a16="http://schemas.microsoft.com/office/drawing/2014/main" id="{C5578C31-70EB-6761-7683-5774AAA926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38379" y="3819916"/>
            <a:ext cx="514263" cy="244276"/>
          </a:xfrm>
          <a:prstGeom prst="rect">
            <a:avLst/>
          </a:prstGeom>
        </p:spPr>
      </p:pic>
      <p:pic>
        <p:nvPicPr>
          <p:cNvPr id="36" name="圖片 35">
            <a:extLst>
              <a:ext uri="{FF2B5EF4-FFF2-40B4-BE49-F238E27FC236}">
                <a16:creationId xmlns:a16="http://schemas.microsoft.com/office/drawing/2014/main" id="{F57C11A7-975E-9858-B85A-31D277616E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47612" y="3842715"/>
            <a:ext cx="551423" cy="22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573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77455" y="6557649"/>
            <a:ext cx="11237091" cy="300351"/>
            <a:chOff x="0" y="0"/>
            <a:chExt cx="5701783" cy="152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701783" cy="152400"/>
            </a:xfrm>
            <a:custGeom>
              <a:avLst/>
              <a:gdLst/>
              <a:ahLst/>
              <a:cxnLst/>
              <a:rect l="l" t="t" r="r" b="b"/>
              <a:pathLst>
                <a:path w="5701783" h="152400">
                  <a:moveTo>
                    <a:pt x="0" y="0"/>
                  </a:moveTo>
                  <a:lnTo>
                    <a:pt x="5701783" y="0"/>
                  </a:lnTo>
                  <a:lnTo>
                    <a:pt x="5701783" y="152400"/>
                  </a:lnTo>
                  <a:lnTo>
                    <a:pt x="0" y="152400"/>
                  </a:lnTo>
                  <a:lnTo>
                    <a:pt x="0" y="0"/>
                  </a:lnTo>
                </a:path>
              </a:pathLst>
            </a:custGeom>
            <a:solidFill>
              <a:srgbClr val="00C49A"/>
            </a:solidFill>
          </p:spPr>
          <p:txBody>
            <a:bodyPr/>
            <a:lstStyle/>
            <a:p>
              <a:endParaRPr lang="zh-TW" alt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AutoShape 4"/>
          <p:cNvSpPr/>
          <p:nvPr/>
        </p:nvSpPr>
        <p:spPr>
          <a:xfrm>
            <a:off x="477455" y="679450"/>
            <a:ext cx="11237091" cy="0"/>
          </a:xfrm>
          <a:prstGeom prst="line">
            <a:avLst/>
          </a:prstGeom>
          <a:ln w="19050" cap="rnd">
            <a:solidFill>
              <a:srgbClr val="00C49A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reeform 5"/>
          <p:cNvSpPr/>
          <p:nvPr/>
        </p:nvSpPr>
        <p:spPr>
          <a:xfrm>
            <a:off x="11621750" y="145036"/>
            <a:ext cx="463485" cy="463485"/>
          </a:xfrm>
          <a:custGeom>
            <a:avLst/>
            <a:gdLst/>
            <a:ahLst/>
            <a:cxnLst/>
            <a:rect l="l" t="t" r="r" b="b"/>
            <a:pathLst>
              <a:path w="695228" h="695228">
                <a:moveTo>
                  <a:pt x="0" y="0"/>
                </a:moveTo>
                <a:lnTo>
                  <a:pt x="695228" y="0"/>
                </a:lnTo>
                <a:lnTo>
                  <a:pt x="695228" y="695228"/>
                </a:lnTo>
                <a:lnTo>
                  <a:pt x="0" y="69522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zh-TW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77455" y="358331"/>
            <a:ext cx="1046545" cy="2187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2023 - 09 - 27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1054195" y="358332"/>
            <a:ext cx="457200" cy="219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20"/>
              </a:lnSpc>
              <a:spcBef>
                <a:spcPct val="0"/>
              </a:spcBef>
            </a:pP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譚丞岡</a:t>
            </a:r>
          </a:p>
        </p:txBody>
      </p:sp>
      <p:sp>
        <p:nvSpPr>
          <p:cNvPr id="18" name="投影片編號版面配置區 17">
            <a:extLst>
              <a:ext uri="{FF2B5EF4-FFF2-40B4-BE49-F238E27FC236}">
                <a16:creationId xmlns:a16="http://schemas.microsoft.com/office/drawing/2014/main" id="{68AE8B26-52D4-FD46-5206-0C8879DE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AA94E-B4FE-4D60-A63D-3F4D7A721690}" type="slidenum">
              <a:rPr lang="zh-TW" altLang="en-US" smtClean="0"/>
              <a:t>9</a:t>
            </a:fld>
            <a:endParaRPr lang="zh-TW" altLang="en-US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C00DC67-6120-E410-45D1-06B138FA548E}"/>
              </a:ext>
            </a:extLst>
          </p:cNvPr>
          <p:cNvSpPr txBox="1"/>
          <p:nvPr/>
        </p:nvSpPr>
        <p:spPr>
          <a:xfrm>
            <a:off x="477455" y="1019445"/>
            <a:ext cx="60975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Method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94608DAB-90C9-554D-D84F-6A05F73E5DD0}"/>
              </a:ext>
            </a:extLst>
          </p:cNvPr>
          <p:cNvSpPr txBox="1"/>
          <p:nvPr/>
        </p:nvSpPr>
        <p:spPr>
          <a:xfrm>
            <a:off x="444911" y="1603424"/>
            <a:ext cx="3801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Pyramid Squeeze Attention (PSA)</a:t>
            </a:r>
            <a:endParaRPr lang="zh-TW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8EE4298F-6EB0-6F54-391F-F85FD20A2F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358" y="4482906"/>
            <a:ext cx="6580392" cy="1932286"/>
          </a:xfrm>
          <a:prstGeom prst="rect">
            <a:avLst/>
          </a:prstGeom>
        </p:spPr>
      </p:pic>
      <p:sp>
        <p:nvSpPr>
          <p:cNvPr id="21" name="文字方塊 20">
            <a:extLst>
              <a:ext uri="{FF2B5EF4-FFF2-40B4-BE49-F238E27FC236}">
                <a16:creationId xmlns:a16="http://schemas.microsoft.com/office/drawing/2014/main" id="{D4E9E34A-9E32-29FD-4DFC-7AFA4DFAE09A}"/>
              </a:ext>
            </a:extLst>
          </p:cNvPr>
          <p:cNvSpPr txBox="1"/>
          <p:nvPr/>
        </p:nvSpPr>
        <p:spPr>
          <a:xfrm>
            <a:off x="444910" y="2091412"/>
            <a:ext cx="10093323" cy="23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First, the multi-scale feature map on channel-wise is obtained by implementing the proposed Squeeze and </a:t>
            </a:r>
            <a:r>
              <a:rPr lang="en-US" altLang="zh-TW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Concat</a:t>
            </a: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(SPC) module.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Second, the channel-wise attention vector are obtained by using the </a:t>
            </a:r>
            <a:r>
              <a:rPr lang="en-US" altLang="zh-TW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SEWeight</a:t>
            </a: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module to extract the attention</a:t>
            </a:r>
          </a:p>
          <a:p>
            <a:pPr>
              <a:lnSpc>
                <a:spcPct val="150000"/>
              </a:lnSpc>
            </a:pP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of the feature map with different scales.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 startAt="3"/>
            </a:pP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Third, re-calibrated weight of multi-scale channel is obtained by using the </a:t>
            </a:r>
            <a:r>
              <a:rPr lang="en-US" altLang="zh-TW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Softmax</a:t>
            </a: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re-calibrate the channel-wise attention vector.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 startAt="4"/>
            </a:pP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Fourth, the operation of an element-wise product is applied to the re-calibrated weight and the corresponding feature map.</a:t>
            </a:r>
          </a:p>
          <a:p>
            <a:pPr>
              <a:lnSpc>
                <a:spcPct val="150000"/>
              </a:lnSpc>
            </a:pPr>
            <a:endParaRPr lang="en-US" altLang="zh-TW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TW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Finally, a refined feature map which is richer in multi-scale feature information can be obtained as the output.</a:t>
            </a:r>
            <a:endParaRPr lang="zh-TW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圖片 23">
            <a:extLst>
              <a:ext uri="{FF2B5EF4-FFF2-40B4-BE49-F238E27FC236}">
                <a16:creationId xmlns:a16="http://schemas.microsoft.com/office/drawing/2014/main" id="{AF0B86F8-F3C1-DD56-EF58-41D6C1E9F9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267" y="4955986"/>
            <a:ext cx="4048345" cy="131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13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1475</Words>
  <Application>Microsoft Office PowerPoint</Application>
  <PresentationFormat>와이드스크린</PresentationFormat>
  <Paragraphs>175</Paragraphs>
  <Slides>16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6" baseType="lpstr">
      <vt:lpstr>맑은 고딕</vt:lpstr>
      <vt:lpstr>Söhne</vt:lpstr>
      <vt:lpstr>新細明體</vt:lpstr>
      <vt:lpstr>標楷體</vt:lpstr>
      <vt:lpstr>Arial</vt:lpstr>
      <vt:lpstr>Calibri</vt:lpstr>
      <vt:lpstr>Calibri Light</vt:lpstr>
      <vt:lpstr>Times New Roman</vt:lpstr>
      <vt:lpstr>Times New Roman Bold</vt:lpstr>
      <vt:lpstr>Office 佈景主題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B083040055</cp:lastModifiedBy>
  <cp:revision>69</cp:revision>
  <dcterms:created xsi:type="dcterms:W3CDTF">2023-09-19T09:40:57Z</dcterms:created>
  <dcterms:modified xsi:type="dcterms:W3CDTF">2023-09-25T13:08:34Z</dcterms:modified>
</cp:coreProperties>
</file>